
<file path=[Content_Types].xml><?xml version="1.0" encoding="utf-8"?>
<Types xmlns="http://schemas.openxmlformats.org/package/2006/content-types">
  <Default Extension="bin" ContentType="application/vnd.openxmlformats-officedocument.oleObject"/>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4"/>
    <p:sldMasterId id="2147483659" r:id="rId5"/>
  </p:sldMasterIdLst>
  <p:notesMasterIdLst>
    <p:notesMasterId r:id="rId75"/>
  </p:notesMasterIdLst>
  <p:handoutMasterIdLst>
    <p:handoutMasterId r:id="rId76"/>
  </p:handoutMasterIdLst>
  <p:sldIdLst>
    <p:sldId id="487" r:id="rId6"/>
    <p:sldId id="408" r:id="rId7"/>
    <p:sldId id="409" r:id="rId8"/>
    <p:sldId id="410" r:id="rId9"/>
    <p:sldId id="411" r:id="rId10"/>
    <p:sldId id="412" r:id="rId11"/>
    <p:sldId id="413" r:id="rId12"/>
    <p:sldId id="414" r:id="rId13"/>
    <p:sldId id="415" r:id="rId14"/>
    <p:sldId id="416" r:id="rId15"/>
    <p:sldId id="417" r:id="rId16"/>
    <p:sldId id="418" r:id="rId17"/>
    <p:sldId id="419" r:id="rId18"/>
    <p:sldId id="482" r:id="rId19"/>
    <p:sldId id="420" r:id="rId20"/>
    <p:sldId id="421" r:id="rId21"/>
    <p:sldId id="422" r:id="rId22"/>
    <p:sldId id="423" r:id="rId23"/>
    <p:sldId id="424" r:id="rId24"/>
    <p:sldId id="425" r:id="rId25"/>
    <p:sldId id="426" r:id="rId26"/>
    <p:sldId id="427" r:id="rId27"/>
    <p:sldId id="483" r:id="rId28"/>
    <p:sldId id="428" r:id="rId29"/>
    <p:sldId id="429" r:id="rId30"/>
    <p:sldId id="430" r:id="rId31"/>
    <p:sldId id="431" r:id="rId32"/>
    <p:sldId id="432" r:id="rId33"/>
    <p:sldId id="433" r:id="rId34"/>
    <p:sldId id="435" r:id="rId35"/>
    <p:sldId id="436" r:id="rId36"/>
    <p:sldId id="437" r:id="rId37"/>
    <p:sldId id="477" r:id="rId38"/>
    <p:sldId id="439" r:id="rId39"/>
    <p:sldId id="440" r:id="rId40"/>
    <p:sldId id="441" r:id="rId41"/>
    <p:sldId id="445" r:id="rId42"/>
    <p:sldId id="446" r:id="rId43"/>
    <p:sldId id="442" r:id="rId44"/>
    <p:sldId id="443" r:id="rId45"/>
    <p:sldId id="453" r:id="rId46"/>
    <p:sldId id="447" r:id="rId47"/>
    <p:sldId id="448" r:id="rId48"/>
    <p:sldId id="449" r:id="rId49"/>
    <p:sldId id="488" r:id="rId50"/>
    <p:sldId id="489" r:id="rId51"/>
    <p:sldId id="450" r:id="rId52"/>
    <p:sldId id="486" r:id="rId53"/>
    <p:sldId id="452" r:id="rId54"/>
    <p:sldId id="454" r:id="rId55"/>
    <p:sldId id="484" r:id="rId56"/>
    <p:sldId id="456" r:id="rId57"/>
    <p:sldId id="457" r:id="rId58"/>
    <p:sldId id="458" r:id="rId59"/>
    <p:sldId id="459" r:id="rId60"/>
    <p:sldId id="461" r:id="rId61"/>
    <p:sldId id="478" r:id="rId62"/>
    <p:sldId id="462" r:id="rId63"/>
    <p:sldId id="479" r:id="rId64"/>
    <p:sldId id="466" r:id="rId65"/>
    <p:sldId id="467" r:id="rId66"/>
    <p:sldId id="468" r:id="rId67"/>
    <p:sldId id="469" r:id="rId68"/>
    <p:sldId id="472" r:id="rId69"/>
    <p:sldId id="473" r:id="rId70"/>
    <p:sldId id="474" r:id="rId71"/>
    <p:sldId id="475" r:id="rId72"/>
    <p:sldId id="476" r:id="rId73"/>
    <p:sldId id="298" r:id="rId74"/>
  </p:sldIdLst>
  <p:sldSz cx="9144000" cy="6858000" type="screen4x3"/>
  <p:notesSz cx="6858000" cy="9144000"/>
  <p:embeddedFontLst>
    <p:embeddedFont>
      <p:font typeface="Noto Sans Symbols" panose="020B0604020202020204" charset="0"/>
      <p:regular r:id="rId77"/>
      <p:bold r:id="rId78"/>
      <p:italic r:id="rId79"/>
      <p:boldItalic r:id="rId80"/>
    </p:embeddedFont>
    <p:embeddedFont>
      <p:font typeface="Verdana" panose="020B0604030504040204" pitchFamily="34" charset="0"/>
      <p:regular r:id="rId81"/>
      <p:bold r:id="rId82"/>
      <p:italic r:id="rId83"/>
      <p:boldItalic r:id="rId8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929" userDrawn="1">
          <p15:clr>
            <a:srgbClr val="A4A3A4"/>
          </p15:clr>
        </p15:guide>
        <p15:guide id="2" pos="295" userDrawn="1">
          <p15:clr>
            <a:srgbClr val="A4A3A4"/>
          </p15:clr>
        </p15:guide>
        <p15:guide id="4" orient="horz" pos="119" userDrawn="1">
          <p15:clr>
            <a:srgbClr val="A4A3A4"/>
          </p15:clr>
        </p15:guide>
        <p15:guide id="6" orient="horz" pos="822" userDrawn="1">
          <p15:clr>
            <a:srgbClr val="A4A3A4"/>
          </p15:clr>
        </p15:guide>
        <p15:guide id="8" orient="horz" pos="981" userDrawn="1">
          <p15:clr>
            <a:srgbClr val="A4A3A4"/>
          </p15:clr>
        </p15:guide>
        <p15:guide id="9" pos="54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7" name="Buonanno, Lena" initials="BL" lastIdx="17" clrIdx="7">
    <p:extLst>
      <p:ext uri="{19B8F6BF-5375-455C-9EA6-DF929625EA0E}">
        <p15:presenceInfo xmlns:p15="http://schemas.microsoft.com/office/powerpoint/2012/main" userId="S::lena.buonanno@pearson.com::b7db25ab-1acc-4b12-b56c-c0da7966ba58" providerId="AD"/>
      </p:ext>
    </p:extLst>
  </p:cmAuthor>
  <p:cmAuthor id="1" name="Ruchi Sachdev" initials="" lastIdx="8" clrIdx="1"/>
  <p:cmAuthor id="8" name="Sherla, Bhanuprakash" initials="SB" lastIdx="6" clrIdx="8">
    <p:extLst>
      <p:ext uri="{19B8F6BF-5375-455C-9EA6-DF929625EA0E}">
        <p15:presenceInfo xmlns:p15="http://schemas.microsoft.com/office/powerpoint/2012/main" userId="S::bhanuprakash.sherla1@pearson.com::5b20508d-6c0f-42af-b8db-6b4d3ca3fbf6" providerId="AD"/>
      </p:ext>
    </p:extLst>
  </p:cmAuthor>
  <p:cmAuthor id="2" name="Sarah Reusché" initials="" lastIdx="13" clrIdx="2"/>
  <p:cmAuthor id="9" name="Diane Casey" initials="DC" lastIdx="12" clrIdx="9">
    <p:extLst>
      <p:ext uri="{19B8F6BF-5375-455C-9EA6-DF929625EA0E}">
        <p15:presenceInfo xmlns:p15="http://schemas.microsoft.com/office/powerpoint/2012/main" userId="34fdb53b254470fa" providerId="Windows Live"/>
      </p:ext>
    </p:extLst>
  </p:cmAuthor>
  <p:cmAuthor id="3" name="Nitin Shankar" initials="" lastIdx="6" clrIdx="3"/>
  <p:cmAuthor id="10" name="CE" initials="CE" lastIdx="4" clrIdx="10">
    <p:extLst>
      <p:ext uri="{19B8F6BF-5375-455C-9EA6-DF929625EA0E}">
        <p15:presenceInfo xmlns:p15="http://schemas.microsoft.com/office/powerpoint/2012/main" userId="CE" providerId="None"/>
      </p:ext>
    </p:extLst>
  </p:cmAuthor>
  <p:cmAuthor id="4" name="Kristen Flathman" initials="" lastIdx="1" clrIdx="4"/>
  <p:cmAuthor id="5" name="Ben Schroeter" initials="" lastIdx="0" clrIdx="5"/>
  <p:cmAuthor id="6" name="AnnMarie Short" initials="AS" lastIdx="35" clrIdx="6">
    <p:extLst>
      <p:ext uri="{19B8F6BF-5375-455C-9EA6-DF929625EA0E}">
        <p15:presenceInfo xmlns:p15="http://schemas.microsoft.com/office/powerpoint/2012/main" userId="5a9a73d1263ca8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16" autoAdjust="0"/>
    <p:restoredTop sz="88235" autoAdjust="0"/>
  </p:normalViewPr>
  <p:slideViewPr>
    <p:cSldViewPr snapToGrid="0" snapToObjects="1">
      <p:cViewPr varScale="1">
        <p:scale>
          <a:sx n="110" d="100"/>
          <a:sy n="110" d="100"/>
        </p:scale>
        <p:origin x="1638" y="108"/>
      </p:cViewPr>
      <p:guideLst>
        <p:guide orient="horz" pos="3929"/>
        <p:guide pos="295"/>
        <p:guide orient="horz" pos="119"/>
        <p:guide orient="horz" pos="822"/>
        <p:guide orient="horz" pos="981"/>
        <p:guide pos="5465"/>
      </p:guideLst>
    </p:cSldViewPr>
  </p:slideViewPr>
  <p:outlineViewPr>
    <p:cViewPr>
      <p:scale>
        <a:sx n="50" d="100"/>
        <a:sy n="50" d="100"/>
      </p:scale>
      <p:origin x="0" y="-123126"/>
    </p:cViewPr>
  </p:outlineViewPr>
  <p:notesTextViewPr>
    <p:cViewPr>
      <p:scale>
        <a:sx n="100" d="100"/>
        <a:sy n="100" d="100"/>
      </p:scale>
      <p:origin x="0" y="0"/>
    </p:cViewPr>
  </p:notesTextViewPr>
  <p:sorterViewPr>
    <p:cViewPr>
      <p:scale>
        <a:sx n="100" d="100"/>
        <a:sy n="100" d="100"/>
      </p:scale>
      <p:origin x="0" y="-3346"/>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font" Target="fonts/font8.fntdata"/><Relationship Id="rId89" Type="http://schemas.openxmlformats.org/officeDocument/2006/relationships/tableStyles" Target="tableStyle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font" Target="fonts/font3.fntdata"/><Relationship Id="rId5" Type="http://schemas.openxmlformats.org/officeDocument/2006/relationships/slideMaster" Target="slideMasters/slideMaster2.xml"/><Relationship Id="rId90" Type="http://schemas.microsoft.com/office/2016/11/relationships/changesInfo" Target="changesInfos/changesInfo1.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font" Target="fonts/font1.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font" Target="fonts/font4.fntdata"/><Relationship Id="rId85"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notesMaster" Target="notesMasters/notesMaster1.xml"/><Relationship Id="rId83" Type="http://schemas.openxmlformats.org/officeDocument/2006/relationships/font" Target="fonts/font7.fntdata"/><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handoutMaster" Target="handoutMasters/handoutMaster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viewProps" Target="viewProps.xml"/><Relationship Id="rId61" Type="http://schemas.openxmlformats.org/officeDocument/2006/relationships/slide" Target="slides/slide56.xml"/><Relationship Id="rId82" Type="http://schemas.openxmlformats.org/officeDocument/2006/relationships/font" Target="fonts/font6.fntdata"/><Relationship Id="rId19" Type="http://schemas.openxmlformats.org/officeDocument/2006/relationships/slide" Target="slides/slide1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llapandi Murugan" userId="213f20c9-52d8-446b-ab6b-14b65f01aa8b" providerId="ADAL" clId="{B2269266-CDAB-494D-B908-401761F8F78A}"/>
    <pc:docChg chg="custSel modSld">
      <pc:chgData name="Chellapandi Murugan" userId="213f20c9-52d8-446b-ab6b-14b65f01aa8b" providerId="ADAL" clId="{B2269266-CDAB-494D-B908-401761F8F78A}" dt="2024-03-23T14:37:21.889" v="13" actId="1036"/>
      <pc:docMkLst>
        <pc:docMk/>
      </pc:docMkLst>
      <pc:sldChg chg="delCm">
        <pc:chgData name="Chellapandi Murugan" userId="213f20c9-52d8-446b-ab6b-14b65f01aa8b" providerId="ADAL" clId="{B2269266-CDAB-494D-B908-401761F8F78A}" dt="2024-03-23T06:49:19.951" v="0" actId="1592"/>
        <pc:sldMkLst>
          <pc:docMk/>
          <pc:sldMk cId="90716607" sldId="413"/>
        </pc:sldMkLst>
      </pc:sldChg>
      <pc:sldChg chg="delCm">
        <pc:chgData name="Chellapandi Murugan" userId="213f20c9-52d8-446b-ab6b-14b65f01aa8b" providerId="ADAL" clId="{B2269266-CDAB-494D-B908-401761F8F78A}" dt="2024-03-23T06:49:24.858" v="1" actId="1592"/>
        <pc:sldMkLst>
          <pc:docMk/>
          <pc:sldMk cId="1838232740" sldId="414"/>
        </pc:sldMkLst>
      </pc:sldChg>
      <pc:sldChg chg="delCm">
        <pc:chgData name="Chellapandi Murugan" userId="213f20c9-52d8-446b-ab6b-14b65f01aa8b" providerId="ADAL" clId="{B2269266-CDAB-494D-B908-401761F8F78A}" dt="2024-03-23T06:49:30.169" v="2" actId="1592"/>
        <pc:sldMkLst>
          <pc:docMk/>
          <pc:sldMk cId="1962941812" sldId="415"/>
        </pc:sldMkLst>
      </pc:sldChg>
      <pc:sldChg chg="modSp mod">
        <pc:chgData name="Chellapandi Murugan" userId="213f20c9-52d8-446b-ab6b-14b65f01aa8b" providerId="ADAL" clId="{B2269266-CDAB-494D-B908-401761F8F78A}" dt="2024-03-23T14:14:55.816" v="3" actId="207"/>
        <pc:sldMkLst>
          <pc:docMk/>
          <pc:sldMk cId="366836269" sldId="423"/>
        </pc:sldMkLst>
        <pc:spChg chg="mod">
          <ac:chgData name="Chellapandi Murugan" userId="213f20c9-52d8-446b-ab6b-14b65f01aa8b" providerId="ADAL" clId="{B2269266-CDAB-494D-B908-401761F8F78A}" dt="2024-03-23T14:14:55.816" v="3" actId="207"/>
          <ac:spMkLst>
            <pc:docMk/>
            <pc:sldMk cId="366836269" sldId="423"/>
            <ac:spMk id="6" creationId="{00000000-0000-0000-0000-000000000000}"/>
          </ac:spMkLst>
        </pc:spChg>
      </pc:sldChg>
      <pc:sldChg chg="modSp mod">
        <pc:chgData name="Chellapandi Murugan" userId="213f20c9-52d8-446b-ab6b-14b65f01aa8b" providerId="ADAL" clId="{B2269266-CDAB-494D-B908-401761F8F78A}" dt="2024-03-23T14:18:01.191" v="4" actId="207"/>
        <pc:sldMkLst>
          <pc:docMk/>
          <pc:sldMk cId="3885674399" sldId="472"/>
        </pc:sldMkLst>
        <pc:spChg chg="mod">
          <ac:chgData name="Chellapandi Murugan" userId="213f20c9-52d8-446b-ab6b-14b65f01aa8b" providerId="ADAL" clId="{B2269266-CDAB-494D-B908-401761F8F78A}" dt="2024-03-23T14:18:01.191" v="4" actId="207"/>
          <ac:spMkLst>
            <pc:docMk/>
            <pc:sldMk cId="3885674399" sldId="472"/>
            <ac:spMk id="5" creationId="{00000000-0000-0000-0000-000000000000}"/>
          </ac:spMkLst>
        </pc:spChg>
      </pc:sldChg>
      <pc:sldChg chg="modSp mod">
        <pc:chgData name="Chellapandi Murugan" userId="213f20c9-52d8-446b-ab6b-14b65f01aa8b" providerId="ADAL" clId="{B2269266-CDAB-494D-B908-401761F8F78A}" dt="2024-03-23T14:37:21.889" v="13" actId="1036"/>
        <pc:sldMkLst>
          <pc:docMk/>
          <pc:sldMk cId="1110521825" sldId="484"/>
        </pc:sldMkLst>
        <pc:spChg chg="mod">
          <ac:chgData name="Chellapandi Murugan" userId="213f20c9-52d8-446b-ab6b-14b65f01aa8b" providerId="ADAL" clId="{B2269266-CDAB-494D-B908-401761F8F78A}" dt="2024-03-23T14:37:21.889" v="13" actId="1036"/>
          <ac:spMkLst>
            <pc:docMk/>
            <pc:sldMk cId="1110521825" sldId="484"/>
            <ac:spMk id="13" creationId="{FA8A9891-2C45-4EF9-8F07-659453CC8FF1}"/>
          </ac:spMkLst>
        </pc:spChg>
        <pc:graphicFrameChg chg="modGraphic">
          <ac:chgData name="Chellapandi Murugan" userId="213f20c9-52d8-446b-ab6b-14b65f01aa8b" providerId="ADAL" clId="{B2269266-CDAB-494D-B908-401761F8F78A}" dt="2024-03-23T14:37:15.125" v="5" actId="14734"/>
          <ac:graphicFrameMkLst>
            <pc:docMk/>
            <pc:sldMk cId="1110521825" sldId="484"/>
            <ac:graphicFrameMk id="3" creationId="{00000000-0000-0000-0000-000000000000}"/>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5/3/2024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0602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horizontal axis represents real G D P, in trillions of 2017 dollars, and ranges from 0 to 20.7, with a kink near the origin. The vertical axis represents price level, G D P deflator, 2017 = 100, and ranges from 0 to 108, with a kink near the origin. A D sub 1 line shifts left and becomes A D sub 2, which shifts right and becomes A D sub 3. Expansionary fiscal policy shifts the A D curve to shift right. The vertical line, L R A S is at real G D P = 20.7. Line S R A S sub 1 shifts left and becomes S R A S sub 2. Aggregate supply shock shifts the S R A S curve to the left. A D sub 1 intersects S R A S sub 1 and L R A S sub 1 at point A, (20.7, 104), and intersects S R A S sub 2 at point B, (20.5, 106). A D sub 2, and S R A S sub 2 intersect at point C, (20.2, 103). A D sub 3 intersects L R A S and S R A S sub 2 at point D, (20.7, 108).</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545182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022628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Arial"/>
                <a:ea typeface="Arial"/>
                <a:cs typeface="Arial"/>
                <a:sym typeface="Arial"/>
              </a:rPr>
              <a:t>The horizontal axis represents real G D P, in trillions of 2017 dollars, and ranges from 0 to 20.4, with a kink near the origin. The vertical axis represents price level, G D P deflator, 2017 = 100, and ranges from 0 to 118, with a kink near the origin. Line A D sub 1 shifts right and becomes A D sub 2 without policy. A D sub 2 without policy shifts right, and becomes A D sub 2 with policy. Increase in A D due to expansionary fiscal policy. S R A S sub 1 shifts right and becomes S R A S sub 2. A D sub 1 intersects L R A S sub 1 and S R A S sub 1 at point A, (20.0, 115). A D sub 2 without policy intersects S R A S sub 2 at point B, (20.3, 117). A D sub 2 with policy intersects L R A S sub 2, and S R A S sub 2 at point C, (20.4, 118).</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67431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Arial"/>
                <a:ea typeface="Arial"/>
                <a:cs typeface="Arial"/>
                <a:sym typeface="Arial"/>
              </a:rPr>
              <a:t>The horizontal axis represents real G D P, in trillions of 2017 dollars, and ranges from 0 to 20.5, with a kink near the origin. The vertical axis represents price level, G D P deflator, 2017 = 100, and ranges from 0 to 120, with a kink near the origin. Line A D sub 1 shifts right and becomes A D sub 2 without policy. A D sub 2 without policy shifts left, and becomes A D sub 2 with policy. Decrease in A D due to contractionary fiscal policy. S R A S sub 1 shifts right and becomes S R A S sub 2. A D sub 1 intersects L R A S sub 1 and S R A S sub 1 at point A, (20.0, 115). A D sub 2 without policy intersects S R A S sub 2 at point B, (20.5, 120). A D sub 2 with policy intersects L R A S sub 2, and S R A S sub 2 at point C, (20.4, 118).</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63723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Arial"/>
                <a:ea typeface="Arial"/>
                <a:cs typeface="Arial"/>
                <a:sym typeface="Arial"/>
              </a:rPr>
              <a:t>The horizontal axis represents real G D P, in trillions of 2017 dollars, and the vertical axis represents price level, G D P deflator, 2017 = 100. A D sub 1 shifts right, and becomes A D. An initial $100 billion increase in government purchases shifts the aggregate demand curve to the right by $100 billion. A D shifts right and becomes A D sub 2. The multiplier effect results in a further shift. A horizontal dotted line extends from the vertical axis at (0, 115) to the three lines.</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09336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The data from the table is as follows.</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 Period, 1. Additional spending this period, $100 billion in government purchases. Cumulative increase in spending and real G D P, $100 billion.</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 Period, 2. Additional spending this period, $50 billion in government purchases. Cumulative increase in spending and real G D P, $150 billion.</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 Period, 3. Additional spending this period, $25 billion in consumption spending. Cumulative increase in spending and real G D P, $175 billion.</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 Period, 4. Additional spending this period, $12.5 billion in consumption spending. Cumulative increase in spending and real G D P, $187.5 billion.</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 Vertical ellipsis Vertical ellipsis Vertical ellipsis</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 Period, N. Additional spending this period, 0. Cumulative increase in spending and real G D P, $200 billion.</a:t>
            </a:r>
          </a:p>
          <a:p>
            <a:endParaRPr lang="en-US" sz="1200" b="0" i="0" u="none" strike="noStrike" kern="1200" cap="none" noProof="0" dirty="0">
              <a:solidFill>
                <a:schemeClr val="dk1"/>
              </a:solidFill>
              <a:effectLst/>
              <a:latin typeface="Arial"/>
              <a:ea typeface="Arial"/>
              <a:cs typeface="Arial"/>
              <a:sym typeface="Arial"/>
            </a:endParaRPr>
          </a:p>
          <a:p>
            <a:r>
              <a:rPr lang="en-US" sz="1200" b="0" i="0" u="none" strike="noStrike" kern="1200" cap="none" noProof="0" dirty="0">
                <a:solidFill>
                  <a:schemeClr val="dk1"/>
                </a:solidFill>
                <a:effectLst/>
                <a:latin typeface="Arial"/>
                <a:ea typeface="Arial"/>
                <a:cs typeface="Arial"/>
                <a:sym typeface="Arial"/>
              </a:rPr>
              <a:t>The bar graph is as follows. The horizontal axis represents time period, and ranges from 0 to n. The vertical axis represents real G D P, in trillions of 2017 dollars. On the horizontal axis, 1 represents the initial increase in government purchases. 2 beyond n represents induced increases in consumption spending. The graph displays orange margins for additional spending this period, and blue margins for cumulative increase in spending and real G D P. The data for additional spending this period margins is as follows. (1, 100), (2, 50), (3, 25), and (4, 12.5). The data for cumulative increase in spending and real G D P is as follows. (1, 100), (2, 150), (3, 175), (4, 187.5), and (n, 200).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807071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406675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Arial"/>
                <a:ea typeface="Arial"/>
                <a:cs typeface="Arial"/>
                <a:sym typeface="Arial"/>
              </a:rPr>
              <a:t>The horizontal axis represents real G D P, in trillions of 2017 dollars, and ranges from 0 to 20.1, with a kink at the origin. The vertical axis represents price level, G D P deflator, 2017 = 100, and ranges from 0 to 118, with a kink near the origin. Line A D sub 1 shifts right and becomes A D, which shifts right again and becomes A D sub 2. An initial increase in government purchases combined with the multiplier effect shifts the aggregate demand curve to the right. The A D sub 1 line intersects S R A S at point A, (19.9, 115). A D sub 2 passes through the point B at (20.1, 115). A D sub 2, S R A S, and L R A S intersect at point C, (20.0, 118). Because the S R A S curve is upward sloping, real G D P and the price level are both higher in the new equilibrium.</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0579143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horizontal axis represents real G D P, in trillions of 2017 dollars, and ranges from 0 to 20, with a kink near the origin. The vertical axis represents price level, G D P deflator, 2017 = 100. A D sub 1 line shifts right and becomes A D sub 2 no crowding out. Expansionary fiscal policy causes the A D curve to shift to the right. A D sub 2 no crowding out shifts left, and becomes A D sub 2 crowding out. Decrease in A D due to crowding out. A D sub 1 and short run aggregate supply, S R A S intersect at point A at real G D P = $19.8. A D sub 2 no crowding out intersects long run aggregate supply line, L A R S, and S R A S at point B at real G D P = 20.0. A D sub 2 crowding out and S R A S intersect at point C at real G D P = $19.9.</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902502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013691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71834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The horizontal axis represents year, and ranges from 1901 to 2021, in increments of 10 years. The vertical axis represents surplus or deficit as a percentage of G D P ranges from negative 30 to 5%, in increments of 5%. The line oscillates with the equilibrium at 0, with little change between 1901 and 1917, where the line drops to negative 17 during World War 1. It rebounds above 0, then falls more steeply to negative 27 during World War 2. The line rebounds again above 0, then gradually falls through the recessions of 1981 and 1982, and of 1990 to 1991. The line rises to 1 during the recession of 2001, and falls to negative 10 during the 2007 to 2009 recession, rebounds to negative 4 by 2011, falls to negative 18 by 2019, and then rises to negative 6 in 2022. All values are estimated. </a:t>
            </a:r>
            <a:endParaRPr lang="en-US" noProof="0"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249913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The horizontal axis represents year, and ranges from 1901 to 2021, in increments of 10 years. The vertical axis represents surplus or deficit as a percentage of G D P ranges from negative 30 to 5%, in increments of 5%. The line oscillates with the equilibrium at 0, with little change between 1901 and 1917, where the line drops to negative 17 during World War 1. It rebounds above 0, then falls more steeply to negative 27 during World War 2. The line rebounds again above 0, then gradually falls through the recessions of 1981 and 1982, and of 1990 to 1991. The line rises to 1 during the recession of 2001, and falls to negative 10 during the 2007 to 2009 recession, rebounds to negative 4 by 2011, falls to negative 18 by 2019, and then rises to negative 6 in 2022. All values are estimated. </a:t>
            </a:r>
            <a:endParaRPr lang="en-US" noProof="0"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517874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363036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The horizontal axis represents year, and ranges from 1790 to 2040, in increments of 50 years. The vertical axis represents federal government debt as a percentage of G D P, and ranges from 0 to 200%, in increments of 20%. The area from years 2019 to 2040 is highlighted as the projection. The line starts at 30 in 1790, Revolutionary War debt, falls to 0 in 1840 and rises back to 30 during the Civil War. The line falls, and rises again to 30 during World War 1. The line gradually rises again to 40 by the Great Depression in 1940, and to 100 by World War 2 in 1945, and falls to 30 by the recession of 2007 to 2009, and rises through 100 during the </a:t>
            </a:r>
            <a:r>
              <a:rPr lang="en-US" sz="1200" b="0" i="0" u="none" strike="noStrike" kern="1200" cap="none" noProof="0" dirty="0" err="1">
                <a:solidFill>
                  <a:schemeClr val="dk1"/>
                </a:solidFill>
                <a:effectLst/>
                <a:latin typeface="Arial"/>
                <a:ea typeface="Arial"/>
                <a:cs typeface="Arial"/>
                <a:sym typeface="Arial"/>
              </a:rPr>
              <a:t>Covid</a:t>
            </a:r>
            <a:r>
              <a:rPr lang="en-US" sz="1200" b="0" i="0" u="none" strike="noStrike" kern="1200" cap="none" noProof="0" dirty="0">
                <a:solidFill>
                  <a:schemeClr val="dk1"/>
                </a:solidFill>
                <a:effectLst/>
                <a:latin typeface="Arial"/>
                <a:ea typeface="Arial"/>
                <a:cs typeface="Arial"/>
                <a:sym typeface="Arial"/>
              </a:rPr>
              <a:t> 19 recession. The line is projected to continue to rise beyond 180 after 2040. </a:t>
            </a:r>
            <a:r>
              <a:rPr lang="en-US" sz="1200" b="0" i="0" u="none" strike="noStrike" kern="1200" cap="none" noProof="0">
                <a:solidFill>
                  <a:schemeClr val="dk1"/>
                </a:solidFill>
                <a:effectLst/>
                <a:latin typeface="Arial"/>
                <a:ea typeface="Arial"/>
                <a:cs typeface="Arial"/>
                <a:sym typeface="Arial"/>
              </a:rPr>
              <a:t>All values are estimated. </a:t>
            </a:r>
            <a:endParaRPr lang="en-US" noProof="0"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074754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Arial"/>
                <a:ea typeface="Arial"/>
                <a:cs typeface="Arial"/>
                <a:sym typeface="Arial"/>
              </a:rPr>
              <a:t>The data from the pie chart is as follows. U.S. nonbank public, 28.0%. Intragovernmental holdings, 21.2%. Federal Reserve, 17.5%. Countries other than Japan, China, and the United Kingdom, 14.7%. U.S. commercial banks, 10.6%. Japan, 3.4%. China, 2.6%. United Kingdom, 2.0%.</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450059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data from the pie chart is as follows. U.S. nonbank public, 28.0%. Intragovernmental holdings, 21.2%. Federal Reserve, 17.5%. Countries other than Japan, China, and the United Kingdom, 14.7%. U.S. commercial banks, 10.6%. Japan, 3.4%. China, 2.6%. United Kingdom, 2.0%.</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842091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024131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Arial"/>
                <a:ea typeface="Arial"/>
                <a:cs typeface="Arial"/>
                <a:sym typeface="Arial"/>
              </a:rPr>
              <a:t>The horizontal axis represents real G D P, in trillions of 2017 dollars, and the vertical axis represents price level with a G D P deflator, 2017 = 100. Line L A R S sub 1 shifts right to become L R A S sub 2 and indicates the increase in L R A S without tax changes. L R A S sub 2 shifts right and becomes L R A S sub 3 and indicates the additional increase in L R A S because of tax changes. Line A D sub 1 intersects L R A S sub 1 at point A, (Y sub 1, P sub 1), L R A S sub 2 at point B, (Y sub 2, P sub 2), and L R A S sub 3 at point C, (Y sub 3, P sub 3).</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813520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Note typo in first printing of book: it says equilibrium condition is </a:t>
            </a:r>
            <a:r>
              <a:rPr lang="en-US" i="1" dirty="0"/>
              <a:t>Y</a:t>
            </a:r>
            <a:r>
              <a:rPr lang="en-US" dirty="0"/>
              <a:t> = </a:t>
            </a:r>
            <a:r>
              <a:rPr lang="en-US" i="1" dirty="0"/>
              <a:t>C</a:t>
            </a:r>
            <a:r>
              <a:rPr lang="en-US" dirty="0"/>
              <a:t> + </a:t>
            </a:r>
            <a:r>
              <a:rPr lang="en-US" i="1" dirty="0"/>
              <a:t>T</a:t>
            </a:r>
            <a:r>
              <a:rPr lang="en-US" dirty="0"/>
              <a:t> + </a:t>
            </a:r>
            <a:r>
              <a:rPr lang="en-US" b="0" i="1" dirty="0"/>
              <a:t>G</a:t>
            </a:r>
            <a:r>
              <a:rPr lang="en-US" dirty="0"/>
              <a:t>.</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744239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69</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The horizontal axis represents year, and ranges from 1929 to 2019, in increments of 10 years. The vertical axis represents federal expenditures as a percentage of total government expenditures, and ranges from 0 to 100%, in increments of 10%. The line starts at 35 in 1929, rises through the Great Depression and World War 2, to a peak of 90 in 1945, and falls gradually through 75 during the recession of 2007 to 2009, reaches 70 by 2018, rises to 79 during the </a:t>
            </a:r>
            <a:r>
              <a:rPr lang="en-US" sz="1200" b="0" i="0" u="none" strike="noStrike" kern="1200" cap="none" noProof="0" dirty="0" err="1">
                <a:solidFill>
                  <a:schemeClr val="dk1"/>
                </a:solidFill>
                <a:effectLst/>
                <a:latin typeface="Arial"/>
                <a:ea typeface="Arial"/>
                <a:cs typeface="Arial"/>
                <a:sym typeface="Arial"/>
              </a:rPr>
              <a:t>Covid</a:t>
            </a:r>
            <a:r>
              <a:rPr lang="en-US" sz="1200" b="0" i="0" u="none" strike="noStrike" kern="1200" cap="none" noProof="0" dirty="0">
                <a:solidFill>
                  <a:schemeClr val="dk1"/>
                </a:solidFill>
                <a:effectLst/>
                <a:latin typeface="Arial"/>
                <a:ea typeface="Arial"/>
                <a:cs typeface="Arial"/>
                <a:sym typeface="Arial"/>
              </a:rPr>
              <a:t> 19 recession and ends at 75 in 2022. All values are estimated.</a:t>
            </a:r>
            <a:r>
              <a:rPr lang="en-US" noProof="0" dirty="0"/>
              <a:t>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97048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The horizontal axis labels years from 1950 to 2020 in increments of 10 years. The vertical axis labeled, “Spending as a percentage of GDP” ranges from 0 to 35% in increments of 5%. The total expenditures curve begins at 16% in 1950, rises through the passage of Medicare, and continues to rise before it falls to 20% in 2000, and rises again through 22% in the 2007 to 2009 recession and reaches 34%, in the recession of 2020. The purchases of goods and services curve initially spikes from 10% in 1950 to 18% in 1951. The rate then gradually falls through the end of the Vietnam War, and the end of the cold War, to the lowest point of 8% in 2020. All values are estimated.</a:t>
            </a:r>
            <a:r>
              <a:rPr lang="en-US" dirty="0"/>
              <a:t> </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03751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74366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30205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horizontal axis represents year, and ranges from 1962 to 2052, in increments of 10 years. The vertical axis represents Social Security, Medicare, and Medicaid spending as a percentage of G D P, and ranges from 0 to 16%, in increments of 2%. The Social Security rate, shaded in green begins at 2 in 1962 and gradually rises overtime to 5 by 2022, and ends at 5.5 in 2052. Medicare and Medicaid, shaded in blue, begins at 2 in 1963, and gradually rises over time to 15 by 2052. All values are estimated.</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30658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(a) The horizontal axis represents real G D P, in trillions of 2017 dollars, and ranges from 0 to 20.0, with a kink near the origin. The vertical axis represents price level, G D P deflator, 2017 = 100, and ranges from 0 to 115, with a kink near the origin. Aggregate demand line A D sub 1 shifts right and becomes A D sub 2. Expansionary fiscal policy causes the A D curve to shift to the right. The short run aggregate supply line, S R A S intersects A D sub 1 at point A, (19.8, 113). A D sub 2 intersects L R A S and S R A S at point B, (20.0, 115). </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15766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(b) The graph depicts contractionary fiscal policy. The horizontal axis represents real G D P, in trillions of 2017 dollars, and ranges from 0 to 20.2, with a kink near the origin. The vertical axis represents price level, G D P deflator, 2017 = 100, and ranges from 0 to 117, with a kink near the origin. Aggregate demand line A D sub 1 shifts left and becomes A D sub 2. Contractionary fiscal policy causes the A D curve to shift to the left. The short run aggregate supply line, S R A S intersects A D sub 1 at point A, (20.2, 117). A D sub 2 intersects L R A S and S R A S at point B, (20.0, 115).</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67199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457200" y="215371"/>
            <a:ext cx="8229600" cy="622828"/>
          </a:xfrm>
          <a:prstGeom prst="rect">
            <a:avLst/>
          </a:prstGeom>
          <a:noFill/>
          <a:ln>
            <a:noFill/>
          </a:ln>
        </p:spPr>
        <p:txBody>
          <a:bodyPr lIns="91425" tIns="91425" rIns="91425" bIns="91425" anchor="ctr"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457200" y="958098"/>
            <a:ext cx="8229600" cy="478970"/>
          </a:xfrm>
          <a:prstGeom prst="rect">
            <a:avLst/>
          </a:prstGeom>
          <a:noFill/>
          <a:ln>
            <a:noFill/>
          </a:ln>
        </p:spPr>
        <p:txBody>
          <a:bodyPr lIns="91425" tIns="91425" rIns="91425" bIns="91425" anchor="ctr"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 name="Content Placeholder 3">
            <a:extLst>
              <a:ext uri="{FF2B5EF4-FFF2-40B4-BE49-F238E27FC236}">
                <a16:creationId xmlns:a16="http://schemas.microsoft.com/office/drawing/2014/main" id="{6EE677B9-EC76-47FA-B8D6-49D033518C61}"/>
              </a:ext>
            </a:extLst>
          </p:cNvPr>
          <p:cNvSpPr>
            <a:spLocks noGrp="1"/>
          </p:cNvSpPr>
          <p:nvPr>
            <p:ph sz="quarter" idx="13" hasCustomPrompt="1"/>
          </p:nvPr>
        </p:nvSpPr>
        <p:spPr>
          <a:xfrm>
            <a:off x="457200" y="1600200"/>
            <a:ext cx="4397375" cy="4525963"/>
          </a:xfrm>
        </p:spPr>
        <p:txBody>
          <a:bodyPr/>
          <a:lstStyle>
            <a:lvl1pPr marL="101600" indent="0">
              <a:buNone/>
              <a:defRPr/>
            </a:lvl1pPr>
          </a:lstStyle>
          <a:p>
            <a:pPr lvl="0"/>
            <a:r>
              <a:rPr lang="en-US" dirty="0"/>
              <a:t>Image of front cover</a:t>
            </a:r>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5029200" y="1600200"/>
            <a:ext cx="3657600" cy="1492250"/>
          </a:xfrm>
        </p:spPr>
        <p:txBody>
          <a:bodyPr anchor="b"/>
          <a:lstStyle>
            <a:lvl1pPr marL="101600" indent="0" algn="ctr">
              <a:buNone/>
              <a:defRPr sz="3000" b="1">
                <a:latin typeface="+mn-lt"/>
              </a:defRPr>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5029200" y="3252788"/>
            <a:ext cx="3657600" cy="2873375"/>
          </a:xfrm>
        </p:spPr>
        <p:txBody>
          <a:bodyPr/>
          <a:lstStyle>
            <a:lvl1pPr marL="0" indent="0" algn="ctr">
              <a:buNone/>
              <a:defRPr sz="2200">
                <a:latin typeface="+mn-lt"/>
              </a:defRPr>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097088" y="6400800"/>
            <a:ext cx="6589712"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Four Content &amp; text place holder">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8232128" cy="101670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809199"/>
            <a:ext cx="8232128" cy="1016701"/>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Text Placeholder 2">
            <a:extLst>
              <a:ext uri="{FF2B5EF4-FFF2-40B4-BE49-F238E27FC236}">
                <a16:creationId xmlns:a16="http://schemas.microsoft.com/office/drawing/2014/main" id="{37710C30-6AF5-404C-A1C6-489F6D24E466}"/>
              </a:ext>
            </a:extLst>
          </p:cNvPr>
          <p:cNvSpPr>
            <a:spLocks noGrp="1"/>
          </p:cNvSpPr>
          <p:nvPr>
            <p:ph type="body" sz="quarter" idx="15"/>
          </p:nvPr>
        </p:nvSpPr>
        <p:spPr>
          <a:xfrm>
            <a:off x="457200" y="3975100"/>
            <a:ext cx="8420100" cy="76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1" name="Content Placeholder 7">
            <a:extLst>
              <a:ext uri="{FF2B5EF4-FFF2-40B4-BE49-F238E27FC236}">
                <a16:creationId xmlns:a16="http://schemas.microsoft.com/office/drawing/2014/main" id="{6D31EDD7-1C5C-4D4E-B40B-643CF571A538}"/>
              </a:ext>
            </a:extLst>
          </p:cNvPr>
          <p:cNvSpPr>
            <a:spLocks noGrp="1"/>
          </p:cNvSpPr>
          <p:nvPr>
            <p:ph sz="quarter" idx="16"/>
          </p:nvPr>
        </p:nvSpPr>
        <p:spPr>
          <a:xfrm>
            <a:off x="457200" y="5057775"/>
            <a:ext cx="8232128" cy="101670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7">
            <a:extLst>
              <a:ext uri="{FF2B5EF4-FFF2-40B4-BE49-F238E27FC236}">
                <a16:creationId xmlns:a16="http://schemas.microsoft.com/office/drawing/2014/main" id="{F1C8D934-1D29-4EC9-89CE-12935316870D}"/>
              </a:ext>
            </a:extLst>
          </p:cNvPr>
          <p:cNvSpPr>
            <a:spLocks noGrp="1"/>
          </p:cNvSpPr>
          <p:nvPr>
            <p:ph sz="quarter" idx="17"/>
          </p:nvPr>
        </p:nvSpPr>
        <p:spPr>
          <a:xfrm>
            <a:off x="457200" y="6314399"/>
            <a:ext cx="8232128" cy="1016701"/>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08282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4011769" cy="4694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216772"/>
            <a:ext cx="4011769" cy="55218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953477"/>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3640944"/>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4352925"/>
            <a:ext cx="4011769"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5010150"/>
            <a:ext cx="4011769"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5692775"/>
            <a:ext cx="4011769"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622801" y="1557338"/>
            <a:ext cx="4064000" cy="4651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21"/>
          </p:nvPr>
        </p:nvSpPr>
        <p:spPr>
          <a:xfrm>
            <a:off x="4622800" y="2216150"/>
            <a:ext cx="4064000" cy="5524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p:cNvSpPr>
            <a:spLocks noGrp="1"/>
          </p:cNvSpPr>
          <p:nvPr>
            <p:ph sz="quarter" idx="22"/>
          </p:nvPr>
        </p:nvSpPr>
        <p:spPr>
          <a:xfrm>
            <a:off x="4622800" y="2952750"/>
            <a:ext cx="4064000" cy="52546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9" name="Content Placeholder 18"/>
          <p:cNvSpPr>
            <a:spLocks noGrp="1"/>
          </p:cNvSpPr>
          <p:nvPr>
            <p:ph sz="quarter" idx="23"/>
          </p:nvPr>
        </p:nvSpPr>
        <p:spPr>
          <a:xfrm>
            <a:off x="4622800" y="3641725"/>
            <a:ext cx="4064000" cy="52387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1" name="Content Placeholder 20"/>
          <p:cNvSpPr>
            <a:spLocks noGrp="1"/>
          </p:cNvSpPr>
          <p:nvPr>
            <p:ph sz="quarter" idx="24"/>
          </p:nvPr>
        </p:nvSpPr>
        <p:spPr>
          <a:xfrm>
            <a:off x="4622800" y="4352925"/>
            <a:ext cx="4064000"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3" name="Content Placeholder 22"/>
          <p:cNvSpPr>
            <a:spLocks noGrp="1"/>
          </p:cNvSpPr>
          <p:nvPr>
            <p:ph sz="quarter" idx="25"/>
          </p:nvPr>
        </p:nvSpPr>
        <p:spPr>
          <a:xfrm>
            <a:off x="4713288" y="5010150"/>
            <a:ext cx="3973512"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5" name="Content Placeholder 24"/>
          <p:cNvSpPr>
            <a:spLocks noGrp="1"/>
          </p:cNvSpPr>
          <p:nvPr>
            <p:ph sz="quarter" idx="26"/>
          </p:nvPr>
        </p:nvSpPr>
        <p:spPr>
          <a:xfrm>
            <a:off x="4713288" y="5692775"/>
            <a:ext cx="3973512"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447121803"/>
      </p:ext>
    </p:extLst>
  </p:cSld>
  <p:clrMapOvr>
    <a:masterClrMapping/>
  </p:clrMapOvr>
  <p:extLst>
    <p:ext uri="{DCECCB84-F9BA-43D5-87BE-67443E8EF086}">
      <p15:sldGuideLst xmlns:p15="http://schemas.microsoft.com/office/powerpoint/2012/main">
        <p15:guide id="1" orient="horz" pos="981"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457200" y="241479"/>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64404"/>
            <a:ext cx="8232775" cy="3417887"/>
          </a:xfrm>
        </p:spPr>
        <p:txBody>
          <a:bodyPr/>
          <a:lstStyle/>
          <a:p>
            <a:endParaRPr lang="en-US" dirty="0"/>
          </a:p>
        </p:txBody>
      </p:sp>
      <p:sp>
        <p:nvSpPr>
          <p:cNvPr id="55" name="Content Placeholder"/>
          <p:cNvSpPr txBox="1">
            <a:spLocks noGrp="1"/>
          </p:cNvSpPr>
          <p:nvPr>
            <p:ph type="body" idx="1" hasCustomPrompt="1"/>
          </p:nvPr>
        </p:nvSpPr>
        <p:spPr>
          <a:xfrm>
            <a:off x="457200" y="5102487"/>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457200" y="1558412"/>
            <a:ext cx="4484688"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5048250" y="1558412"/>
            <a:ext cx="3638550" cy="37544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457200" y="1558412"/>
            <a:ext cx="4360460" cy="37544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5008728" y="1558412"/>
            <a:ext cx="3678072" cy="3754437"/>
          </a:xfrm>
        </p:spPr>
        <p:txBody>
          <a:bodyPr/>
          <a:lstStyle>
            <a:lvl1pPr>
              <a:defRPr/>
            </a:lvl1pPr>
          </a:lstStyle>
          <a:p>
            <a:pPr lvl="0"/>
            <a:r>
              <a:rPr lang="en-US" dirty="0"/>
              <a:t>Figure</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3705330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457200" y="1558412"/>
            <a:ext cx="4360460" cy="870889"/>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5008728" y="1558412"/>
            <a:ext cx="3678072" cy="3754437"/>
          </a:xfrm>
        </p:spPr>
        <p:txBody>
          <a:bodyPr/>
          <a:lstStyle>
            <a:lvl1pPr>
              <a:defRPr/>
            </a:lvl1pPr>
          </a:lstStyle>
          <a:p>
            <a:pPr lvl="0"/>
            <a:r>
              <a:rPr lang="en-US" dirty="0"/>
              <a:t>Figure</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6" name="Content Placeholder 5"/>
          <p:cNvSpPr>
            <a:spLocks noGrp="1"/>
          </p:cNvSpPr>
          <p:nvPr>
            <p:ph sz="quarter" idx="16"/>
          </p:nvPr>
        </p:nvSpPr>
        <p:spPr>
          <a:xfrm>
            <a:off x="457200" y="2579688"/>
            <a:ext cx="4360863" cy="66833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7"/>
          </p:nvPr>
        </p:nvSpPr>
        <p:spPr>
          <a:xfrm>
            <a:off x="457200" y="3398838"/>
            <a:ext cx="4360863" cy="627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8"/>
          </p:nvPr>
        </p:nvSpPr>
        <p:spPr>
          <a:xfrm>
            <a:off x="457200" y="4025900"/>
            <a:ext cx="4360863" cy="6413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p:cNvSpPr>
            <a:spLocks noGrp="1"/>
          </p:cNvSpPr>
          <p:nvPr>
            <p:ph sz="quarter" idx="19"/>
          </p:nvPr>
        </p:nvSpPr>
        <p:spPr>
          <a:xfrm>
            <a:off x="457200" y="4667250"/>
            <a:ext cx="4360863" cy="6461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51814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220716"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08109" y="2647157"/>
            <a:ext cx="1206500"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08109" y="3613151"/>
            <a:ext cx="1206500"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7381874" y="1681163"/>
            <a:ext cx="1304925"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7381874" y="2651590"/>
            <a:ext cx="1304925"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7381874" y="3613151"/>
            <a:ext cx="1304925"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Title Placeholder"/>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Content Placeholder"/>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Title and Five and text Content_Link">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8" name="Content Placeholder 7"/>
          <p:cNvSpPr>
            <a:spLocks noGrp="1"/>
          </p:cNvSpPr>
          <p:nvPr>
            <p:ph sz="quarter" idx="16"/>
          </p:nvPr>
        </p:nvSpPr>
        <p:spPr>
          <a:xfrm>
            <a:off x="457200" y="1555749"/>
            <a:ext cx="3730239" cy="676464"/>
          </a:xfrm>
        </p:spPr>
        <p:txBody>
          <a:bodyPr/>
          <a:lstStyle>
            <a:lvl1pPr indent="-255600">
              <a:defRPr sz="1800">
                <a:latin typeface="+mn-lt"/>
              </a:defRPr>
            </a:lvl1pPr>
            <a:lvl2pPr indent="-284400">
              <a:defRPr sz="1800">
                <a:latin typeface="+mn-lt"/>
              </a:defRPr>
            </a:lvl2pPr>
            <a:lvl3pPr indent="-230400">
              <a:defRPr sz="1800">
                <a:latin typeface="+mn-lt"/>
              </a:defRPr>
            </a:lvl3pPr>
            <a:lvl4pPr>
              <a:defRPr sz="1800">
                <a:latin typeface="+mn-lt"/>
              </a:defRPr>
            </a:lvl4pPr>
            <a:lvl5pPr>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3" name="Content Placeholder 2"/>
          <p:cNvSpPr>
            <a:spLocks noGrp="1"/>
          </p:cNvSpPr>
          <p:nvPr>
            <p:ph sz="quarter" idx="14"/>
          </p:nvPr>
        </p:nvSpPr>
        <p:spPr>
          <a:xfrm>
            <a:off x="457200" y="2392649"/>
            <a:ext cx="3730239" cy="701761"/>
          </a:xfrm>
        </p:spPr>
        <p:txBody>
          <a:bodyPr/>
          <a:lstStyle>
            <a:lvl1pPr indent="-255600">
              <a:defRPr sz="1800">
                <a:latin typeface="+mn-lt"/>
              </a:defRPr>
            </a:lvl1pPr>
            <a:lvl2pPr indent="-284400">
              <a:defRPr sz="1800">
                <a:latin typeface="+mn-lt"/>
              </a:defRPr>
            </a:lvl2pPr>
            <a:lvl3pPr>
              <a:defRPr sz="1800">
                <a:latin typeface="+mn-lt"/>
              </a:defRPr>
            </a:lvl3pPr>
            <a:lvl4pPr>
              <a:defRPr sz="1800">
                <a:latin typeface="+mn-lt"/>
              </a:defRPr>
            </a:lvl4pPr>
            <a:lvl5pPr>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Text Placeholder 8">
            <a:extLst>
              <a:ext uri="{FF2B5EF4-FFF2-40B4-BE49-F238E27FC236}">
                <a16:creationId xmlns:a16="http://schemas.microsoft.com/office/drawing/2014/main" id="{CAFB3F59-A860-478E-A9B1-811B2873F3B9}"/>
              </a:ext>
            </a:extLst>
          </p:cNvPr>
          <p:cNvSpPr>
            <a:spLocks noGrp="1"/>
          </p:cNvSpPr>
          <p:nvPr>
            <p:ph type="body" sz="quarter" idx="17"/>
          </p:nvPr>
        </p:nvSpPr>
        <p:spPr>
          <a:xfrm>
            <a:off x="457200" y="3217864"/>
            <a:ext cx="3730625" cy="8020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22" name="Content Placeholder 7">
            <a:extLst>
              <a:ext uri="{FF2B5EF4-FFF2-40B4-BE49-F238E27FC236}">
                <a16:creationId xmlns:a16="http://schemas.microsoft.com/office/drawing/2014/main" id="{7EDB3CFB-CE75-4BAB-A774-8302AD5984FC}"/>
              </a:ext>
            </a:extLst>
          </p:cNvPr>
          <p:cNvSpPr>
            <a:spLocks noGrp="1"/>
          </p:cNvSpPr>
          <p:nvPr>
            <p:ph sz="quarter" idx="18"/>
          </p:nvPr>
        </p:nvSpPr>
        <p:spPr>
          <a:xfrm>
            <a:off x="457586" y="4158051"/>
            <a:ext cx="3730239" cy="676464"/>
          </a:xfrm>
        </p:spPr>
        <p:txBody>
          <a:bodyPr/>
          <a:lstStyle>
            <a:lvl1pPr indent="-255600">
              <a:defRPr sz="1800">
                <a:latin typeface="+mn-lt"/>
              </a:defRPr>
            </a:lvl1pPr>
            <a:lvl2pPr indent="-284400">
              <a:defRPr sz="1800">
                <a:latin typeface="+mn-lt"/>
              </a:defRPr>
            </a:lvl2pPr>
            <a:lvl3pPr indent="-230400">
              <a:defRPr sz="1800">
                <a:latin typeface="+mn-lt"/>
              </a:defRPr>
            </a:lvl3pPr>
            <a:lvl4pPr>
              <a:defRPr sz="1800">
                <a:latin typeface="+mn-lt"/>
              </a:defRPr>
            </a:lvl4pPr>
            <a:lvl5pPr>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4" name="Content Placeholder 2">
            <a:extLst>
              <a:ext uri="{FF2B5EF4-FFF2-40B4-BE49-F238E27FC236}">
                <a16:creationId xmlns:a16="http://schemas.microsoft.com/office/drawing/2014/main" id="{39C6B8B1-7E5A-4ED0-AD09-9CBD08C8E6FE}"/>
              </a:ext>
            </a:extLst>
          </p:cNvPr>
          <p:cNvSpPr>
            <a:spLocks noGrp="1"/>
          </p:cNvSpPr>
          <p:nvPr>
            <p:ph sz="quarter" idx="19"/>
          </p:nvPr>
        </p:nvSpPr>
        <p:spPr>
          <a:xfrm>
            <a:off x="457586" y="4994951"/>
            <a:ext cx="3730239" cy="701761"/>
          </a:xfrm>
        </p:spPr>
        <p:txBody>
          <a:bodyPr/>
          <a:lstStyle>
            <a:lvl1pPr indent="-255600">
              <a:defRPr sz="1800">
                <a:latin typeface="+mn-lt"/>
              </a:defRPr>
            </a:lvl1pPr>
            <a:lvl2pPr indent="-284400">
              <a:defRPr sz="1800">
                <a:latin typeface="+mn-lt"/>
              </a:defRPr>
            </a:lvl2pPr>
            <a:lvl3pPr>
              <a:defRPr sz="1800">
                <a:latin typeface="+mn-lt"/>
              </a:defRPr>
            </a:lvl3pPr>
            <a:lvl4pPr>
              <a:defRPr sz="1800">
                <a:latin typeface="+mn-lt"/>
              </a:defRPr>
            </a:lvl4pPr>
            <a:lvl5pPr>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064000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mn-lt"/>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4215940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Shape 24"/>
        <p:cNvGrpSpPr/>
        <p:nvPr/>
      </p:nvGrpSpPr>
      <p:grpSpPr>
        <a:xfrm>
          <a:off x="0" y="0"/>
          <a:ext cx="0" cy="0"/>
          <a:chOff x="0" y="0"/>
          <a:chExt cx="0" cy="0"/>
        </a:xfrm>
      </p:grpSpPr>
      <p:sp>
        <p:nvSpPr>
          <p:cNvPr id="25"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00F45AE3-EB76-41DE-97B2-CFE79B73D3C6}"/>
              </a:ext>
            </a:extLst>
          </p:cNvPr>
          <p:cNvSpPr>
            <a:spLocks noGrp="1"/>
          </p:cNvSpPr>
          <p:nvPr>
            <p:ph sz="quarter" idx="13"/>
          </p:nvPr>
        </p:nvSpPr>
        <p:spPr>
          <a:xfrm>
            <a:off x="457200" y="1554920"/>
            <a:ext cx="8232775" cy="4663335"/>
          </a:xfrm>
        </p:spPr>
        <p:txBody>
          <a:bodyPr/>
          <a:lstStyle>
            <a:lvl1pPr indent="-255600">
              <a:defRPr sz="2400">
                <a:latin typeface="+mn-lt"/>
              </a:defRPr>
            </a:lvl1pPr>
            <a:lvl2pPr indent="-284400">
              <a:defRPr sz="2400">
                <a:latin typeface="+mn-lt"/>
              </a:defRPr>
            </a:lvl2pPr>
            <a:lvl3pPr marL="1143000" indent="-230400">
              <a:buFont typeface="Arial" panose="020B0604020202020204" pitchFamily="34" charset="0"/>
              <a:buChar char="▪"/>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457200" y="1556327"/>
            <a:ext cx="3635375" cy="452062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234542" y="1556327"/>
            <a:ext cx="4452257"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234542" y="3971925"/>
            <a:ext cx="4452258"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69483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26110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1"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3274199" y="1552575"/>
            <a:ext cx="2595602"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6091197"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64433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2572593"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687986"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6803378"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8232128" cy="101670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809199"/>
            <a:ext cx="8232128" cy="1016701"/>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4065823"/>
            <a:ext cx="8232128" cy="847371"/>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5153117"/>
            <a:ext cx="8232128" cy="8381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L="16002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222575233"/>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slideLayout" Target="../slideLayouts/slideLayout1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19"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6" name="Copyright"/>
          <p:cNvSpPr txBox="1"/>
          <p:nvPr/>
        </p:nvSpPr>
        <p:spPr>
          <a:xfrm>
            <a:off x="1600200" y="6429344"/>
            <a:ext cx="7162799" cy="200054"/>
          </a:xfrm>
          <a:prstGeom prst="rect">
            <a:avLst/>
          </a:prstGeom>
          <a:noFill/>
          <a:ln>
            <a:noFill/>
          </a:ln>
        </p:spPr>
        <p:txBody>
          <a:bodyPr lIns="91425" tIns="45700" rIns="91425" bIns="45700" anchor="ctr"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IN" altLang="en-US" sz="1200" b="0" dirty="0">
                <a:latin typeface="Verdana"/>
                <a:ea typeface="Verdana" panose="020B0604030504040204" pitchFamily="34" charset="0"/>
                <a:cs typeface="Verdana" panose="020B0604030504040204" pitchFamily="34" charset="0"/>
              </a:rPr>
              <a:t>Copyright © 2025, 2021, 2018 Pearson Education, Inc. All Rights Reserved</a:t>
            </a: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8" name="Picture Placeholder 21" descr="Pearson Logo">
            <a:extLst>
              <a:ext uri="{FF2B5EF4-FFF2-40B4-BE49-F238E27FC236}">
                <a16:creationId xmlns:a16="http://schemas.microsoft.com/office/drawing/2014/main" id="{9482BDEB-84DF-4344-AD30-389884976DF6}"/>
              </a:ext>
            </a:extLst>
          </p:cNvPr>
          <p:cNvPicPr>
            <a:picLocks noChangeAspect="1"/>
          </p:cNvPicPr>
          <p:nvPr userDrawn="1"/>
        </p:nvPicPr>
        <p:blipFill>
          <a:blip r:embed="rId20"/>
          <a:srcRect t="22152" b="22152"/>
          <a:stretch>
            <a:fillRect/>
          </a:stretch>
        </p:blipFill>
        <p:spPr>
          <a:xfrm>
            <a:off x="315677" y="6420639"/>
            <a:ext cx="1176574" cy="296443"/>
          </a:xfrm>
          <a:prstGeom prst="rect">
            <a:avLst/>
          </a:prstGeom>
        </p:spPr>
      </p:pic>
    </p:spTree>
  </p:cSld>
  <p:clrMap bg1="lt1" tx1="dk1" bg2="dk2" tx2="lt2" accent1="accent1" accent2="accent2" accent3="accent3" accent4="accent4" accent5="accent5" accent6="accent6" hlink="hlink" folHlink="folHlink"/>
  <p:sldLayoutIdLst>
    <p:sldLayoutId id="2147483664" r:id="rId1"/>
    <p:sldLayoutId id="2147483649" r:id="rId2"/>
    <p:sldLayoutId id="2147483650" r:id="rId3"/>
    <p:sldLayoutId id="2147483676" r:id="rId4"/>
    <p:sldLayoutId id="2147483677" r:id="rId5"/>
    <p:sldLayoutId id="2147483678" r:id="rId6"/>
    <p:sldLayoutId id="2147483679" r:id="rId7"/>
    <p:sldLayoutId id="2147483681" r:id="rId8"/>
    <p:sldLayoutId id="2147483687" r:id="rId9"/>
    <p:sldLayoutId id="2147483680" r:id="rId10"/>
    <p:sldLayoutId id="2147483671" r:id="rId11"/>
    <p:sldLayoutId id="2147483673" r:id="rId12"/>
    <p:sldLayoutId id="2147483682" r:id="rId13"/>
    <p:sldLayoutId id="2147483683" r:id="rId14"/>
    <p:sldLayoutId id="2147483670" r:id="rId15"/>
    <p:sldLayoutId id="2147483669" r:id="rId16"/>
    <p:sldLayoutId id="2147483655" r:id="rId17"/>
    <p:sldLayoutId id="2147483686"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7.wmf"/><Relationship Id="rId5" Type="http://schemas.openxmlformats.org/officeDocument/2006/relationships/oleObject" Target="../embeddings/oleObject2.bin"/><Relationship Id="rId4" Type="http://schemas.openxmlformats.org/officeDocument/2006/relationships/image" Target="../media/image16.wmf"/></Relationships>
</file>

<file path=ppt/slides/_rels/slide23.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oleObject" Target="../embeddings/oleObject3.bin"/><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oleObject" Target="../embeddings/oleObject4.bin"/><Relationship Id="rId1" Type="http://schemas.openxmlformats.org/officeDocument/2006/relationships/slideLayout" Target="../slideLayouts/slideLayout9.xml"/><Relationship Id="rId5" Type="http://schemas.openxmlformats.org/officeDocument/2006/relationships/image" Target="../media/image21.wmf"/><Relationship Id="rId4" Type="http://schemas.openxmlformats.org/officeDocument/2006/relationships/oleObject" Target="../embeddings/oleObject5.bin"/></Relationships>
</file>

<file path=ppt/slides/_rels/slide29.xml.rels><?xml version="1.0" encoding="UTF-8" standalone="yes"?>
<Relationships xmlns="http://schemas.openxmlformats.org/package/2006/relationships"><Relationship Id="rId3" Type="http://schemas.openxmlformats.org/officeDocument/2006/relationships/image" Target="../media/image22.wmf"/><Relationship Id="rId7" Type="http://schemas.openxmlformats.org/officeDocument/2006/relationships/image" Target="../media/image24.wmf"/><Relationship Id="rId2" Type="http://schemas.openxmlformats.org/officeDocument/2006/relationships/oleObject" Target="../embeddings/oleObject6.bin"/><Relationship Id="rId1" Type="http://schemas.openxmlformats.org/officeDocument/2006/relationships/slideLayout" Target="../slideLayouts/slideLayout9.xml"/><Relationship Id="rId6" Type="http://schemas.openxmlformats.org/officeDocument/2006/relationships/oleObject" Target="../embeddings/oleObject8.bin"/><Relationship Id="rId5" Type="http://schemas.openxmlformats.org/officeDocument/2006/relationships/image" Target="../media/image23.wmf"/><Relationship Id="rId4" Type="http://schemas.openxmlformats.org/officeDocument/2006/relationships/oleObject" Target="../embeddings/oleObject7.bin"/></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8" Type="http://schemas.openxmlformats.org/officeDocument/2006/relationships/image" Target="../media/image28.wmf"/><Relationship Id="rId13" Type="http://schemas.openxmlformats.org/officeDocument/2006/relationships/oleObject" Target="../embeddings/oleObject14.bin"/><Relationship Id="rId3" Type="http://schemas.openxmlformats.org/officeDocument/2006/relationships/oleObject" Target="../embeddings/oleObject9.bin"/><Relationship Id="rId7" Type="http://schemas.openxmlformats.org/officeDocument/2006/relationships/oleObject" Target="../embeddings/oleObject11.bin"/><Relationship Id="rId12" Type="http://schemas.openxmlformats.org/officeDocument/2006/relationships/image" Target="../media/image30.wmf"/><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27.wmf"/><Relationship Id="rId11" Type="http://schemas.openxmlformats.org/officeDocument/2006/relationships/oleObject" Target="../embeddings/oleObject13.bin"/><Relationship Id="rId5" Type="http://schemas.openxmlformats.org/officeDocument/2006/relationships/oleObject" Target="../embeddings/oleObject10.bin"/><Relationship Id="rId10" Type="http://schemas.openxmlformats.org/officeDocument/2006/relationships/image" Target="../media/image29.wmf"/><Relationship Id="rId4" Type="http://schemas.openxmlformats.org/officeDocument/2006/relationships/image" Target="../media/image26.wmf"/><Relationship Id="rId9" Type="http://schemas.openxmlformats.org/officeDocument/2006/relationships/oleObject" Target="../embeddings/oleObject12.bin"/><Relationship Id="rId14" Type="http://schemas.openxmlformats.org/officeDocument/2006/relationships/image" Target="../media/image31.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oleObject" Target="../embeddings/oleObject15.bin"/><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43.wmf"/><Relationship Id="rId3" Type="http://schemas.openxmlformats.org/officeDocument/2006/relationships/image" Target="../media/image38.wmf"/><Relationship Id="rId7" Type="http://schemas.openxmlformats.org/officeDocument/2006/relationships/image" Target="../media/image40.wmf"/><Relationship Id="rId12" Type="http://schemas.openxmlformats.org/officeDocument/2006/relationships/oleObject" Target="../embeddings/oleObject21.bin"/><Relationship Id="rId2" Type="http://schemas.openxmlformats.org/officeDocument/2006/relationships/oleObject" Target="../embeddings/oleObject16.bin"/><Relationship Id="rId1" Type="http://schemas.openxmlformats.org/officeDocument/2006/relationships/slideLayout" Target="../slideLayouts/slideLayout11.xml"/><Relationship Id="rId6" Type="http://schemas.openxmlformats.org/officeDocument/2006/relationships/oleObject" Target="../embeddings/oleObject18.bin"/><Relationship Id="rId11" Type="http://schemas.openxmlformats.org/officeDocument/2006/relationships/image" Target="../media/image42.wmf"/><Relationship Id="rId5" Type="http://schemas.openxmlformats.org/officeDocument/2006/relationships/image" Target="../media/image39.wmf"/><Relationship Id="rId10" Type="http://schemas.openxmlformats.org/officeDocument/2006/relationships/oleObject" Target="../embeddings/oleObject20.bin"/><Relationship Id="rId4" Type="http://schemas.openxmlformats.org/officeDocument/2006/relationships/oleObject" Target="../embeddings/oleObject17.bin"/><Relationship Id="rId9" Type="http://schemas.openxmlformats.org/officeDocument/2006/relationships/image" Target="../media/image41.wmf"/></Relationships>
</file>

<file path=ppt/slides/_rels/slide58.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oleObject" Target="../embeddings/oleObject22.bin"/><Relationship Id="rId1" Type="http://schemas.openxmlformats.org/officeDocument/2006/relationships/slideLayout" Target="../slideLayouts/slideLayout4.xml"/><Relationship Id="rId5" Type="http://schemas.openxmlformats.org/officeDocument/2006/relationships/image" Target="../media/image45.wmf"/><Relationship Id="rId4" Type="http://schemas.openxmlformats.org/officeDocument/2006/relationships/oleObject" Target="../embeddings/oleObject23.bin"/></Relationships>
</file>

<file path=ppt/slides/_rels/slide59.x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oleObject" Target="../embeddings/oleObject24.bin"/><Relationship Id="rId7" Type="http://schemas.openxmlformats.org/officeDocument/2006/relationships/oleObject" Target="../embeddings/oleObject26.bin"/><Relationship Id="rId12" Type="http://schemas.openxmlformats.org/officeDocument/2006/relationships/image" Target="../media/image50.wmf"/><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image" Target="../media/image47.wmf"/><Relationship Id="rId11" Type="http://schemas.openxmlformats.org/officeDocument/2006/relationships/oleObject" Target="../embeddings/oleObject28.bin"/><Relationship Id="rId5" Type="http://schemas.openxmlformats.org/officeDocument/2006/relationships/oleObject" Target="../embeddings/oleObject25.bin"/><Relationship Id="rId10" Type="http://schemas.openxmlformats.org/officeDocument/2006/relationships/image" Target="../media/image49.wmf"/><Relationship Id="rId4" Type="http://schemas.openxmlformats.org/officeDocument/2006/relationships/image" Target="../media/image46.wmf"/><Relationship Id="rId9" Type="http://schemas.openxmlformats.org/officeDocument/2006/relationships/oleObject" Target="../embeddings/oleObject27.bin"/></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32.bin"/><Relationship Id="rId3" Type="http://schemas.openxmlformats.org/officeDocument/2006/relationships/image" Target="../media/image51.wmf"/><Relationship Id="rId7" Type="http://schemas.openxmlformats.org/officeDocument/2006/relationships/image" Target="../media/image53.wmf"/><Relationship Id="rId2" Type="http://schemas.openxmlformats.org/officeDocument/2006/relationships/oleObject" Target="../embeddings/oleObject29.bin"/><Relationship Id="rId1" Type="http://schemas.openxmlformats.org/officeDocument/2006/relationships/slideLayout" Target="../slideLayouts/slideLayout4.xml"/><Relationship Id="rId6" Type="http://schemas.openxmlformats.org/officeDocument/2006/relationships/oleObject" Target="../embeddings/oleObject31.bin"/><Relationship Id="rId11" Type="http://schemas.openxmlformats.org/officeDocument/2006/relationships/image" Target="../media/image55.wmf"/><Relationship Id="rId5" Type="http://schemas.openxmlformats.org/officeDocument/2006/relationships/image" Target="../media/image52.wmf"/><Relationship Id="rId10" Type="http://schemas.openxmlformats.org/officeDocument/2006/relationships/oleObject" Target="../embeddings/oleObject33.bin"/><Relationship Id="rId4" Type="http://schemas.openxmlformats.org/officeDocument/2006/relationships/oleObject" Target="../embeddings/oleObject30.bin"/><Relationship Id="rId9" Type="http://schemas.openxmlformats.org/officeDocument/2006/relationships/image" Target="../media/image54.wmf"/></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37.bin"/><Relationship Id="rId3" Type="http://schemas.openxmlformats.org/officeDocument/2006/relationships/image" Target="../media/image56.wmf"/><Relationship Id="rId7" Type="http://schemas.openxmlformats.org/officeDocument/2006/relationships/image" Target="../media/image58.wmf"/><Relationship Id="rId2" Type="http://schemas.openxmlformats.org/officeDocument/2006/relationships/oleObject" Target="../embeddings/oleObject34.bin"/><Relationship Id="rId1" Type="http://schemas.openxmlformats.org/officeDocument/2006/relationships/slideLayout" Target="../slideLayouts/slideLayout9.xml"/><Relationship Id="rId6" Type="http://schemas.openxmlformats.org/officeDocument/2006/relationships/oleObject" Target="../embeddings/oleObject36.bin"/><Relationship Id="rId5" Type="http://schemas.openxmlformats.org/officeDocument/2006/relationships/image" Target="../media/image57.wmf"/><Relationship Id="rId4" Type="http://schemas.openxmlformats.org/officeDocument/2006/relationships/oleObject" Target="../embeddings/oleObject35.bin"/><Relationship Id="rId9" Type="http://schemas.openxmlformats.org/officeDocument/2006/relationships/image" Target="../media/image59.wmf"/></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41.bin"/><Relationship Id="rId3" Type="http://schemas.openxmlformats.org/officeDocument/2006/relationships/image" Target="../media/image60.wmf"/><Relationship Id="rId7" Type="http://schemas.openxmlformats.org/officeDocument/2006/relationships/image" Target="../media/image62.wmf"/><Relationship Id="rId2" Type="http://schemas.openxmlformats.org/officeDocument/2006/relationships/oleObject" Target="../embeddings/oleObject38.bin"/><Relationship Id="rId1" Type="http://schemas.openxmlformats.org/officeDocument/2006/relationships/slideLayout" Target="../slideLayouts/slideLayout9.xml"/><Relationship Id="rId6" Type="http://schemas.openxmlformats.org/officeDocument/2006/relationships/oleObject" Target="../embeddings/oleObject40.bin"/><Relationship Id="rId11" Type="http://schemas.openxmlformats.org/officeDocument/2006/relationships/image" Target="../media/image64.wmf"/><Relationship Id="rId5" Type="http://schemas.openxmlformats.org/officeDocument/2006/relationships/image" Target="../media/image61.wmf"/><Relationship Id="rId10" Type="http://schemas.openxmlformats.org/officeDocument/2006/relationships/oleObject" Target="../embeddings/oleObject42.bin"/><Relationship Id="rId4" Type="http://schemas.openxmlformats.org/officeDocument/2006/relationships/oleObject" Target="../embeddings/oleObject39.bin"/><Relationship Id="rId9" Type="http://schemas.openxmlformats.org/officeDocument/2006/relationships/image" Target="../media/image63.wmf"/></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46.bin"/><Relationship Id="rId13" Type="http://schemas.openxmlformats.org/officeDocument/2006/relationships/image" Target="../media/image70.wmf"/><Relationship Id="rId3" Type="http://schemas.openxmlformats.org/officeDocument/2006/relationships/image" Target="../media/image65.wmf"/><Relationship Id="rId7" Type="http://schemas.openxmlformats.org/officeDocument/2006/relationships/image" Target="../media/image67.wmf"/><Relationship Id="rId12" Type="http://schemas.openxmlformats.org/officeDocument/2006/relationships/oleObject" Target="../embeddings/oleObject48.bin"/><Relationship Id="rId2" Type="http://schemas.openxmlformats.org/officeDocument/2006/relationships/oleObject" Target="../embeddings/oleObject43.bin"/><Relationship Id="rId1" Type="http://schemas.openxmlformats.org/officeDocument/2006/relationships/slideLayout" Target="../slideLayouts/slideLayout9.xml"/><Relationship Id="rId6" Type="http://schemas.openxmlformats.org/officeDocument/2006/relationships/oleObject" Target="../embeddings/oleObject45.bin"/><Relationship Id="rId11" Type="http://schemas.openxmlformats.org/officeDocument/2006/relationships/image" Target="../media/image69.wmf"/><Relationship Id="rId5" Type="http://schemas.openxmlformats.org/officeDocument/2006/relationships/image" Target="../media/image66.wmf"/><Relationship Id="rId15" Type="http://schemas.openxmlformats.org/officeDocument/2006/relationships/image" Target="../media/image71.wmf"/><Relationship Id="rId10" Type="http://schemas.openxmlformats.org/officeDocument/2006/relationships/oleObject" Target="../embeddings/oleObject47.bin"/><Relationship Id="rId4" Type="http://schemas.openxmlformats.org/officeDocument/2006/relationships/oleObject" Target="../embeddings/oleObject44.bin"/><Relationship Id="rId9" Type="http://schemas.openxmlformats.org/officeDocument/2006/relationships/image" Target="../media/image68.wmf"/><Relationship Id="rId14" Type="http://schemas.openxmlformats.org/officeDocument/2006/relationships/oleObject" Target="../embeddings/oleObject49.bin"/></Relationships>
</file>

<file path=ppt/slides/_rels/slide64.x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oleObject" Target="../embeddings/oleObject50.bin"/><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73.wmf"/><Relationship Id="rId7" Type="http://schemas.openxmlformats.org/officeDocument/2006/relationships/image" Target="../media/image75.wmf"/><Relationship Id="rId2" Type="http://schemas.openxmlformats.org/officeDocument/2006/relationships/oleObject" Target="../embeddings/oleObject51.bin"/><Relationship Id="rId1" Type="http://schemas.openxmlformats.org/officeDocument/2006/relationships/slideLayout" Target="../slideLayouts/slideLayout9.xml"/><Relationship Id="rId6" Type="http://schemas.openxmlformats.org/officeDocument/2006/relationships/oleObject" Target="../embeddings/oleObject53.bin"/><Relationship Id="rId5" Type="http://schemas.openxmlformats.org/officeDocument/2006/relationships/image" Target="../media/image74.wmf"/><Relationship Id="rId4" Type="http://schemas.openxmlformats.org/officeDocument/2006/relationships/oleObject" Target="../embeddings/oleObject52.bin"/></Relationships>
</file>

<file path=ppt/slides/_rels/slide66.xml.rels><?xml version="1.0" encoding="UTF-8" standalone="yes"?>
<Relationships xmlns="http://schemas.openxmlformats.org/package/2006/relationships"><Relationship Id="rId3" Type="http://schemas.openxmlformats.org/officeDocument/2006/relationships/image" Target="../media/image76.wmf"/><Relationship Id="rId7" Type="http://schemas.openxmlformats.org/officeDocument/2006/relationships/image" Target="../media/image78.wmf"/><Relationship Id="rId2" Type="http://schemas.openxmlformats.org/officeDocument/2006/relationships/oleObject" Target="../embeddings/oleObject54.bin"/><Relationship Id="rId1" Type="http://schemas.openxmlformats.org/officeDocument/2006/relationships/slideLayout" Target="../slideLayouts/slideLayout9.xml"/><Relationship Id="rId6" Type="http://schemas.openxmlformats.org/officeDocument/2006/relationships/oleObject" Target="../embeddings/oleObject56.bin"/><Relationship Id="rId5" Type="http://schemas.openxmlformats.org/officeDocument/2006/relationships/image" Target="../media/image77.wmf"/><Relationship Id="rId4" Type="http://schemas.openxmlformats.org/officeDocument/2006/relationships/oleObject" Target="../embeddings/oleObject55.bin"/></Relationships>
</file>

<file path=ppt/slides/_rels/slide67.xml.rels><?xml version="1.0" encoding="UTF-8" standalone="yes"?>
<Relationships xmlns="http://schemas.openxmlformats.org/package/2006/relationships"><Relationship Id="rId3" Type="http://schemas.openxmlformats.org/officeDocument/2006/relationships/image" Target="../media/image79.wmf"/><Relationship Id="rId7" Type="http://schemas.openxmlformats.org/officeDocument/2006/relationships/image" Target="../media/image81.wmf"/><Relationship Id="rId2" Type="http://schemas.openxmlformats.org/officeDocument/2006/relationships/oleObject" Target="../embeddings/oleObject57.bin"/><Relationship Id="rId1" Type="http://schemas.openxmlformats.org/officeDocument/2006/relationships/slideLayout" Target="../slideLayouts/slideLayout9.xml"/><Relationship Id="rId6" Type="http://schemas.openxmlformats.org/officeDocument/2006/relationships/oleObject" Target="../embeddings/oleObject59.bin"/><Relationship Id="rId5" Type="http://schemas.openxmlformats.org/officeDocument/2006/relationships/image" Target="../media/image80.wmf"/><Relationship Id="rId4" Type="http://schemas.openxmlformats.org/officeDocument/2006/relationships/oleObject" Target="../embeddings/oleObject58.bin"/></Relationships>
</file>

<file path=ppt/slides/_rels/slide68.xml.rels><?xml version="1.0" encoding="UTF-8" standalone="yes"?>
<Relationships xmlns="http://schemas.openxmlformats.org/package/2006/relationships"><Relationship Id="rId3" Type="http://schemas.openxmlformats.org/officeDocument/2006/relationships/image" Target="../media/image82.wmf"/><Relationship Id="rId7" Type="http://schemas.openxmlformats.org/officeDocument/2006/relationships/image" Target="../media/image84.wmf"/><Relationship Id="rId2" Type="http://schemas.openxmlformats.org/officeDocument/2006/relationships/oleObject" Target="../embeddings/oleObject60.bin"/><Relationship Id="rId1" Type="http://schemas.openxmlformats.org/officeDocument/2006/relationships/slideLayout" Target="../slideLayouts/slideLayout9.xml"/><Relationship Id="rId6" Type="http://schemas.openxmlformats.org/officeDocument/2006/relationships/oleObject" Target="../embeddings/oleObject62.bin"/><Relationship Id="rId5" Type="http://schemas.openxmlformats.org/officeDocument/2006/relationships/image" Target="../media/image83.wmf"/><Relationship Id="rId4" Type="http://schemas.openxmlformats.org/officeDocument/2006/relationships/oleObject" Target="../embeddings/oleObject61.bin"/></Relationships>
</file>

<file path=ppt/slides/_rels/slide6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86.sv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 uri="{C183D7F6-B498-43B3-948B-1728B52AA6E4}">
                <adec:decorative xmlns:adec="http://schemas.microsoft.com/office/drawing/2017/decorative" val="0"/>
              </a:ext>
            </a:extLst>
          </p:cNvPr>
          <p:cNvSpPr>
            <a:spLocks noGrp="1"/>
          </p:cNvSpPr>
          <p:nvPr>
            <p:ph type="title"/>
          </p:nvPr>
        </p:nvSpPr>
        <p:spPr>
          <a:xfrm>
            <a:off x="457199" y="187138"/>
            <a:ext cx="8229601" cy="613055"/>
          </a:xfrm>
        </p:spPr>
        <p:txBody>
          <a:bodyPr anchor="ctr"/>
          <a:lstStyle/>
          <a:p>
            <a:r>
              <a:rPr lang="en-US" dirty="0"/>
              <a:t>Macroeconomics</a:t>
            </a:r>
          </a:p>
        </p:txBody>
      </p:sp>
      <p:sp>
        <p:nvSpPr>
          <p:cNvPr id="3" name="Content Placeholder 2">
            <a:extLst>
              <a:ext uri="{FF2B5EF4-FFF2-40B4-BE49-F238E27FC236}">
                <a16:creationId xmlns:a16="http://schemas.microsoft.com/office/drawing/2014/main" id="{ABE18F80-D4FC-4D8F-B2BD-E7BEE7E012B5}"/>
              </a:ext>
              <a:ext uri="{C183D7F6-B498-43B3-948B-1728B52AA6E4}">
                <adec:decorative xmlns:adec="http://schemas.microsoft.com/office/drawing/2017/decorative" val="0"/>
              </a:ext>
            </a:extLst>
          </p:cNvPr>
          <p:cNvSpPr>
            <a:spLocks noGrp="1"/>
          </p:cNvSpPr>
          <p:nvPr>
            <p:ph type="body" idx="1"/>
          </p:nvPr>
        </p:nvSpPr>
        <p:spPr>
          <a:xfrm>
            <a:off x="457200" y="1063963"/>
            <a:ext cx="8229600" cy="467382"/>
          </a:xfrm>
        </p:spPr>
        <p:txBody>
          <a:bodyPr anchor="ctr"/>
          <a:lstStyle/>
          <a:p>
            <a:pPr>
              <a:spcBef>
                <a:spcPts val="600"/>
              </a:spcBef>
            </a:pPr>
            <a:r>
              <a:rPr lang="en-US" dirty="0">
                <a:solidFill>
                  <a:schemeClr val="tx2"/>
                </a:solidFill>
              </a:rPr>
              <a:t>Ninth Edition</a:t>
            </a:r>
          </a:p>
        </p:txBody>
      </p:sp>
      <p:pic>
        <p:nvPicPr>
          <p:cNvPr id="9" name="Picture 8" descr="Front Cover: Macroeconomics Ninth Edition by Hubbard and O'Bri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893" y="1771207"/>
            <a:ext cx="3532909" cy="4522124"/>
          </a:xfrm>
          <a:prstGeom prst="rect">
            <a:avLst/>
          </a:prstGeom>
          <a:ln w="9525">
            <a:solidFill>
              <a:schemeClr val="tx1"/>
            </a:solidFill>
          </a:ln>
        </p:spPr>
      </p:pic>
      <p:sp>
        <p:nvSpPr>
          <p:cNvPr id="5" name="Content Placeholder 4">
            <a:extLst>
              <a:ext uri="{FF2B5EF4-FFF2-40B4-BE49-F238E27FC236}">
                <a16:creationId xmlns:a16="http://schemas.microsoft.com/office/drawing/2014/main" id="{2D222376-7AD7-4443-B67A-120BE12F4DDB}"/>
              </a:ext>
              <a:ext uri="{C183D7F6-B498-43B3-948B-1728B52AA6E4}">
                <adec:decorative xmlns:adec="http://schemas.microsoft.com/office/drawing/2017/decorative" val="0"/>
              </a:ext>
            </a:extLst>
          </p:cNvPr>
          <p:cNvSpPr>
            <a:spLocks noGrp="1"/>
          </p:cNvSpPr>
          <p:nvPr>
            <p:ph sz="quarter" idx="14"/>
          </p:nvPr>
        </p:nvSpPr>
        <p:spPr>
          <a:xfrm>
            <a:off x="5136774" y="1906104"/>
            <a:ext cx="3657600" cy="1186345"/>
          </a:xfrm>
        </p:spPr>
        <p:txBody>
          <a:bodyPr/>
          <a:lstStyle/>
          <a:p>
            <a:pPr marL="0" algn="ctr"/>
            <a:r>
              <a:rPr lang="en-US" b="1" dirty="0">
                <a:solidFill>
                  <a:schemeClr val="tx1"/>
                </a:solidFill>
                <a:latin typeface="+mn-lt"/>
              </a:rPr>
              <a:t>Chapter 16</a:t>
            </a:r>
          </a:p>
        </p:txBody>
      </p:sp>
      <p:sp>
        <p:nvSpPr>
          <p:cNvPr id="6" name="Content Placeholder 5">
            <a:extLst>
              <a:ext uri="{FF2B5EF4-FFF2-40B4-BE49-F238E27FC236}">
                <a16:creationId xmlns:a16="http://schemas.microsoft.com/office/drawing/2014/main" id="{82FD4EC9-4778-4E2F-B136-2A176CA2BA69}"/>
              </a:ext>
              <a:ext uri="{C183D7F6-B498-43B3-948B-1728B52AA6E4}">
                <adec:decorative xmlns:adec="http://schemas.microsoft.com/office/drawing/2017/decorative" val="0"/>
              </a:ext>
            </a:extLst>
          </p:cNvPr>
          <p:cNvSpPr>
            <a:spLocks noGrp="1"/>
          </p:cNvSpPr>
          <p:nvPr>
            <p:ph sz="quarter" idx="15"/>
          </p:nvPr>
        </p:nvSpPr>
        <p:spPr>
          <a:xfrm>
            <a:off x="5136774" y="3252789"/>
            <a:ext cx="3657600" cy="870187"/>
          </a:xfrm>
        </p:spPr>
        <p:txBody>
          <a:bodyPr/>
          <a:lstStyle/>
          <a:p>
            <a:pPr lvl="0">
              <a:buSzPts val="2200"/>
            </a:pPr>
            <a:r>
              <a:rPr lang="en-US" dirty="0"/>
              <a:t>Fiscal Policy</a:t>
            </a:r>
          </a:p>
        </p:txBody>
      </p:sp>
      <p:pic>
        <p:nvPicPr>
          <p:cNvPr id="22" name="Picture Placeholder 21" descr="Pearson Logo">
            <a:extLst>
              <a:ext uri="{FF2B5EF4-FFF2-40B4-BE49-F238E27FC236}">
                <a16:creationId xmlns:a16="http://schemas.microsoft.com/office/drawing/2014/main" id="{463657D3-0029-4FB6-A24C-CAB832988B4E}"/>
              </a:ext>
            </a:extLst>
          </p:cNvPr>
          <p:cNvPicPr>
            <a:picLocks noGrp="1" noChangeAspect="1"/>
          </p:cNvPicPr>
          <p:nvPr>
            <p:ph type="pic" sz="quarter" idx="16"/>
          </p:nvPr>
        </p:nvPicPr>
        <p:blipFill>
          <a:blip r:embed="rId4"/>
          <a:srcRect t="22152" b="22152"/>
          <a:stretch>
            <a:fillRect/>
          </a:stretch>
        </p:blipFill>
        <p:spPr>
          <a:xfrm>
            <a:off x="315677" y="6420639"/>
            <a:ext cx="1176574" cy="296443"/>
          </a:xfrm>
        </p:spPr>
      </p:pic>
      <p:sp>
        <p:nvSpPr>
          <p:cNvPr id="8" name="Content Placeholder 7">
            <a:extLst>
              <a:ext uri="{FF2B5EF4-FFF2-40B4-BE49-F238E27FC236}">
                <a16:creationId xmlns:a16="http://schemas.microsoft.com/office/drawing/2014/main" id="{C8E88D28-1A9F-4FC4-946F-10B4629D1438}"/>
              </a:ext>
              <a:ext uri="{C183D7F6-B498-43B3-948B-1728B52AA6E4}">
                <adec:decorative xmlns:adec="http://schemas.microsoft.com/office/drawing/2017/decorative" val="0"/>
              </a:ext>
            </a:extLst>
          </p:cNvPr>
          <p:cNvSpPr>
            <a:spLocks noGrp="1"/>
          </p:cNvSpPr>
          <p:nvPr>
            <p:ph sz="quarter" idx="17"/>
          </p:nvPr>
        </p:nvSpPr>
        <p:spPr>
          <a:xfrm>
            <a:off x="2173000" y="6415232"/>
            <a:ext cx="6589712" cy="228600"/>
          </a:xfrm>
        </p:spPr>
        <p:txBody>
          <a:bodyPr/>
          <a:lstStyle/>
          <a:p>
            <a:pPr marL="0" indent="0"/>
            <a:r>
              <a:rPr lang="en-US" altLang="en-US" sz="1200" b="0" dirty="0">
                <a:latin typeface="Verdana"/>
                <a:ea typeface="Verdana" panose="020B0604030504040204" pitchFamily="34" charset="0"/>
                <a:cs typeface="Verdana" panose="020B0604030504040204" pitchFamily="34" charset="0"/>
              </a:rPr>
              <a:t>Copyright © 2025, 2021, 2018 Pearson Education, Inc. All Rights Reserved</a:t>
            </a:r>
          </a:p>
        </p:txBody>
      </p:sp>
    </p:spTree>
    <p:extLst>
      <p:ext uri="{BB962C8B-B14F-4D97-AF65-F5344CB8AC3E}">
        <p14:creationId xmlns:p14="http://schemas.microsoft.com/office/powerpoint/2010/main" val="1842579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Apply the Concept: Social Security and Medicare: Fiscal Time Bombs? </a:t>
            </a:r>
            <a:r>
              <a:rPr lang="en-US" sz="2000" b="0" dirty="0"/>
              <a:t>(2 of 2)</a:t>
            </a:r>
            <a:endParaRPr lang="en-IN" sz="2000" dirty="0"/>
          </a:p>
        </p:txBody>
      </p:sp>
      <p:sp>
        <p:nvSpPr>
          <p:cNvPr id="4" name="Content Placeholder 3"/>
          <p:cNvSpPr>
            <a:spLocks noGrp="1"/>
          </p:cNvSpPr>
          <p:nvPr>
            <p:ph sz="quarter" idx="13"/>
          </p:nvPr>
        </p:nvSpPr>
        <p:spPr>
          <a:xfrm>
            <a:off x="457200" y="1556327"/>
            <a:ext cx="8437418" cy="3300682"/>
          </a:xfrm>
        </p:spPr>
        <p:txBody>
          <a:bodyPr/>
          <a:lstStyle/>
          <a:p>
            <a:pPr marL="432" indent="0">
              <a:buNone/>
            </a:pPr>
            <a:r>
              <a:rPr lang="en-US" sz="2200" dirty="0"/>
              <a:t>How can these programs continue to exist?</a:t>
            </a:r>
          </a:p>
          <a:p>
            <a:pPr marL="432" indent="0">
              <a:buNone/>
            </a:pPr>
            <a:r>
              <a:rPr lang="en-US" sz="2200" dirty="0"/>
              <a:t>It is likely that a combination of these measures will eventually need to be adopted:</a:t>
            </a:r>
          </a:p>
          <a:p>
            <a:r>
              <a:rPr lang="en-US" sz="2200" dirty="0"/>
              <a:t>Increasing taxes</a:t>
            </a:r>
          </a:p>
          <a:p>
            <a:r>
              <a:rPr lang="en-US" sz="2200" dirty="0"/>
              <a:t>Decreasing benefits (including slower benefit growth, perhaps differently for different income groups)</a:t>
            </a:r>
          </a:p>
          <a:p>
            <a:r>
              <a:rPr lang="en-US" sz="2200" dirty="0"/>
              <a:t>Decreasing eligibility (S</a:t>
            </a:r>
            <a:r>
              <a:rPr lang="en-US" sz="100" dirty="0"/>
              <a:t> </a:t>
            </a:r>
            <a:r>
              <a:rPr lang="en-US" sz="2200" dirty="0"/>
              <a:t>S</a:t>
            </a:r>
            <a:r>
              <a:rPr lang="en-US" sz="100" dirty="0"/>
              <a:t> </a:t>
            </a:r>
            <a:r>
              <a:rPr lang="en-US" sz="2200" dirty="0"/>
              <a:t>I age already increasing from 65 to 67)</a:t>
            </a:r>
          </a:p>
        </p:txBody>
      </p:sp>
      <p:sp>
        <p:nvSpPr>
          <p:cNvPr id="5" name="Content Placeholder 4"/>
          <p:cNvSpPr>
            <a:spLocks noGrp="1"/>
          </p:cNvSpPr>
          <p:nvPr>
            <p:ph sz="quarter" idx="14"/>
          </p:nvPr>
        </p:nvSpPr>
        <p:spPr>
          <a:xfrm>
            <a:off x="457200" y="5053187"/>
            <a:ext cx="8229600" cy="836975"/>
          </a:xfrm>
        </p:spPr>
        <p:txBody>
          <a:bodyPr/>
          <a:lstStyle/>
          <a:p>
            <a:pPr marL="432" indent="0">
              <a:buNone/>
            </a:pPr>
            <a:r>
              <a:rPr lang="en-US" sz="2200" dirty="0"/>
              <a:t>But perhaps the most important element will be finding a way to reduce medical costs.</a:t>
            </a:r>
          </a:p>
        </p:txBody>
      </p:sp>
    </p:spTree>
    <p:extLst>
      <p:ext uri="{BB962C8B-B14F-4D97-AF65-F5344CB8AC3E}">
        <p14:creationId xmlns:p14="http://schemas.microsoft.com/office/powerpoint/2010/main" val="2455858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fade">
                                      <p:cBhvr>
                                        <p:cTn id="2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458075" cy="1097279"/>
          </a:xfrm>
        </p:spPr>
        <p:txBody>
          <a:bodyPr/>
          <a:lstStyle/>
          <a:p>
            <a:r>
              <a:rPr lang="en-US" sz="3200" dirty="0"/>
              <a:t>16.2 The Effects of Fiscal Policy on Real G</a:t>
            </a:r>
            <a:r>
              <a:rPr lang="en-US" sz="100" dirty="0"/>
              <a:t> </a:t>
            </a:r>
            <a:r>
              <a:rPr lang="en-US" sz="3200" dirty="0"/>
              <a:t>D</a:t>
            </a:r>
            <a:r>
              <a:rPr lang="en-US" sz="100" dirty="0"/>
              <a:t> </a:t>
            </a:r>
            <a:r>
              <a:rPr lang="en-US" sz="3200" dirty="0"/>
              <a:t>P and the Price Level</a:t>
            </a:r>
            <a:endParaRPr lang="en-IN" sz="3200" dirty="0"/>
          </a:p>
        </p:txBody>
      </p:sp>
      <p:sp>
        <p:nvSpPr>
          <p:cNvPr id="4" name="Content Placeholder 3"/>
          <p:cNvSpPr>
            <a:spLocks noGrp="1"/>
          </p:cNvSpPr>
          <p:nvPr>
            <p:ph sz="quarter" idx="13"/>
          </p:nvPr>
        </p:nvSpPr>
        <p:spPr>
          <a:xfrm>
            <a:off x="457200" y="1552575"/>
            <a:ext cx="8232128" cy="813435"/>
          </a:xfrm>
        </p:spPr>
        <p:txBody>
          <a:bodyPr/>
          <a:lstStyle/>
          <a:p>
            <a:pPr marL="432" indent="0">
              <a:buNone/>
            </a:pPr>
            <a:r>
              <a:rPr lang="en-US" sz="2000" b="1" dirty="0"/>
              <a:t>Explain how fiscal policy affects aggregate demand and how the government can use fiscal policy to stabilize the economy.</a:t>
            </a:r>
          </a:p>
        </p:txBody>
      </p:sp>
      <p:sp>
        <p:nvSpPr>
          <p:cNvPr id="5" name="Content Placeholder 4"/>
          <p:cNvSpPr>
            <a:spLocks noGrp="1"/>
          </p:cNvSpPr>
          <p:nvPr>
            <p:ph sz="quarter" idx="14"/>
          </p:nvPr>
        </p:nvSpPr>
        <p:spPr>
          <a:xfrm>
            <a:off x="457200" y="2466299"/>
            <a:ext cx="8232128" cy="1553804"/>
          </a:xfrm>
        </p:spPr>
        <p:txBody>
          <a:bodyPr/>
          <a:lstStyle/>
          <a:p>
            <a:pPr marL="432" indent="0">
              <a:buNone/>
            </a:pPr>
            <a:r>
              <a:rPr lang="en-US" sz="2200" dirty="0"/>
              <a:t>Congress and the president carry out fiscal policy through:</a:t>
            </a:r>
          </a:p>
          <a:p>
            <a:r>
              <a:rPr lang="en-US" sz="2200" dirty="0"/>
              <a:t>Changes in government purchases</a:t>
            </a:r>
          </a:p>
          <a:p>
            <a:r>
              <a:rPr lang="en-US" sz="2200" dirty="0"/>
              <a:t>Changes in taxes</a:t>
            </a:r>
          </a:p>
        </p:txBody>
      </p:sp>
      <p:sp>
        <p:nvSpPr>
          <p:cNvPr id="6" name="Content Placeholder 5"/>
          <p:cNvSpPr>
            <a:spLocks noGrp="1"/>
          </p:cNvSpPr>
          <p:nvPr>
            <p:ph sz="quarter" idx="15"/>
          </p:nvPr>
        </p:nvSpPr>
        <p:spPr>
          <a:xfrm>
            <a:off x="457200" y="4127728"/>
            <a:ext cx="8232128" cy="2180997"/>
          </a:xfrm>
        </p:spPr>
        <p:txBody>
          <a:bodyPr/>
          <a:lstStyle/>
          <a:p>
            <a:pPr marL="432" indent="0">
              <a:buNone/>
            </a:pPr>
            <a:r>
              <a:rPr lang="en-US" sz="2200" dirty="0"/>
              <a:t>A change in government purchases </a:t>
            </a:r>
            <a:r>
              <a:rPr lang="en-US" sz="2200" b="1" dirty="0"/>
              <a:t>directly</a:t>
            </a:r>
            <a:r>
              <a:rPr lang="en-US" sz="2200" dirty="0"/>
              <a:t> affects aggregate demand.</a:t>
            </a:r>
          </a:p>
          <a:p>
            <a:pPr marL="432" indent="0">
              <a:buNone/>
            </a:pPr>
            <a:r>
              <a:rPr lang="en-US" sz="2200" dirty="0"/>
              <a:t>A change in taxes changes income; this in turn affects consumption, and so it has an </a:t>
            </a:r>
            <a:r>
              <a:rPr lang="en-US" sz="2200" b="1" dirty="0"/>
              <a:t>indirect</a:t>
            </a:r>
            <a:r>
              <a:rPr lang="en-US" sz="2200" dirty="0"/>
              <a:t> effect on aggregate demand.</a:t>
            </a:r>
          </a:p>
        </p:txBody>
      </p:sp>
    </p:spTree>
    <p:extLst>
      <p:ext uri="{BB962C8B-B14F-4D97-AF65-F5344CB8AC3E}">
        <p14:creationId xmlns:p14="http://schemas.microsoft.com/office/powerpoint/2010/main" val="15286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fade">
                                      <p:cBhvr>
                                        <p:cTn id="23" dur="500"/>
                                        <p:tgtEl>
                                          <p:spTgt spid="6">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fade">
                                      <p:cBhvr>
                                        <p:cTn id="2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16.5 Fiscal Policy </a:t>
            </a:r>
            <a:r>
              <a:rPr lang="en-US" sz="2000" b="0" dirty="0"/>
              <a:t>(1 of 2)</a:t>
            </a:r>
            <a:endParaRPr lang="en-IN" dirty="0"/>
          </a:p>
        </p:txBody>
      </p:sp>
      <p:sp>
        <p:nvSpPr>
          <p:cNvPr id="6" name="Content Placeholder 5"/>
          <p:cNvSpPr>
            <a:spLocks noGrp="1"/>
          </p:cNvSpPr>
          <p:nvPr>
            <p:ph sz="quarter" idx="15"/>
          </p:nvPr>
        </p:nvSpPr>
        <p:spPr>
          <a:xfrm>
            <a:off x="457201" y="1558413"/>
            <a:ext cx="3149600" cy="4118488"/>
          </a:xfrm>
        </p:spPr>
        <p:txBody>
          <a:bodyPr/>
          <a:lstStyle/>
          <a:p>
            <a:pPr marL="432" indent="0">
              <a:buNone/>
            </a:pPr>
            <a:r>
              <a:rPr lang="en-US" sz="2000" b="1" dirty="0"/>
              <a:t>Expansionary fiscal policy </a:t>
            </a:r>
            <a:r>
              <a:rPr lang="en-US" sz="2000" dirty="0"/>
              <a:t>involves increasing government purchases or decreasing taxes.</a:t>
            </a:r>
          </a:p>
          <a:p>
            <a:pPr marL="432" indent="0">
              <a:buNone/>
            </a:pPr>
            <a:r>
              <a:rPr lang="en-US" sz="2000" dirty="0"/>
              <a:t>If the government believes real G</a:t>
            </a:r>
            <a:r>
              <a:rPr lang="en-US" sz="100" dirty="0"/>
              <a:t> </a:t>
            </a:r>
            <a:r>
              <a:rPr lang="en-US" sz="2000" dirty="0"/>
              <a:t>D</a:t>
            </a:r>
            <a:r>
              <a:rPr lang="en-US" sz="100" dirty="0"/>
              <a:t> </a:t>
            </a:r>
            <a:r>
              <a:rPr lang="en-US" sz="2000" dirty="0"/>
              <a:t>P will be </a:t>
            </a:r>
            <a:r>
              <a:rPr lang="en-US" sz="2000" b="1" dirty="0"/>
              <a:t>below potential</a:t>
            </a:r>
            <a:r>
              <a:rPr lang="en-US" sz="2000" dirty="0"/>
              <a:t> </a:t>
            </a:r>
            <a:r>
              <a:rPr lang="en-US" sz="2000" b="1" dirty="0"/>
              <a:t>G</a:t>
            </a:r>
            <a:r>
              <a:rPr lang="en-US" sz="100" b="1" dirty="0"/>
              <a:t> </a:t>
            </a:r>
            <a:r>
              <a:rPr lang="en-US" sz="2000" b="1" dirty="0"/>
              <a:t>D</a:t>
            </a:r>
            <a:r>
              <a:rPr lang="en-US" sz="100" b="1" dirty="0"/>
              <a:t> </a:t>
            </a:r>
            <a:r>
              <a:rPr lang="en-US" sz="2000" b="1" dirty="0"/>
              <a:t>P</a:t>
            </a:r>
            <a:r>
              <a:rPr lang="en-US" sz="2000" dirty="0"/>
              <a:t>, it can enact </a:t>
            </a:r>
            <a:r>
              <a:rPr lang="en-US" sz="2000" b="1" dirty="0"/>
              <a:t>expansionary fiscal policy </a:t>
            </a:r>
            <a:r>
              <a:rPr lang="en-US" sz="2000" dirty="0"/>
              <a:t>to restore long-run equilibrium—decreasing unemployment.</a:t>
            </a:r>
          </a:p>
        </p:txBody>
      </p:sp>
      <p:pic>
        <p:nvPicPr>
          <p:cNvPr id="8" name="Picture 7" descr="Graphs (a) compare expansionary and contractionary fiscal policies. For long description in Notes pane, press F6.">
            <a:extLst>
              <a:ext uri="{FF2B5EF4-FFF2-40B4-BE49-F238E27FC236}">
                <a16:creationId xmlns:a16="http://schemas.microsoft.com/office/drawing/2014/main" id="{E4E5AC6A-7309-5672-D916-81AC6EE4D1AE}"/>
              </a:ext>
            </a:extLst>
          </p:cNvPr>
          <p:cNvPicPr>
            <a:picLocks noChangeAspect="1"/>
          </p:cNvPicPr>
          <p:nvPr/>
        </p:nvPicPr>
        <p:blipFill>
          <a:blip r:embed="rId3"/>
          <a:stretch>
            <a:fillRect/>
          </a:stretch>
        </p:blipFill>
        <p:spPr>
          <a:xfrm>
            <a:off x="3993684" y="1557338"/>
            <a:ext cx="4682004" cy="4376562"/>
          </a:xfrm>
          <a:prstGeom prst="rect">
            <a:avLst/>
          </a:prstGeom>
        </p:spPr>
      </p:pic>
    </p:spTree>
    <p:extLst>
      <p:ext uri="{BB962C8B-B14F-4D97-AF65-F5344CB8AC3E}">
        <p14:creationId xmlns:p14="http://schemas.microsoft.com/office/powerpoint/2010/main" val="2068819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16.5 Fiscal Policy </a:t>
            </a:r>
            <a:r>
              <a:rPr lang="en-US" sz="2000" b="0" dirty="0"/>
              <a:t>(2 of 2)</a:t>
            </a:r>
            <a:endParaRPr lang="en-IN" dirty="0"/>
          </a:p>
        </p:txBody>
      </p:sp>
      <p:sp>
        <p:nvSpPr>
          <p:cNvPr id="6" name="Content Placeholder 5"/>
          <p:cNvSpPr>
            <a:spLocks noGrp="1"/>
          </p:cNvSpPr>
          <p:nvPr>
            <p:ph sz="quarter" idx="15"/>
          </p:nvPr>
        </p:nvSpPr>
        <p:spPr>
          <a:xfrm>
            <a:off x="457201" y="1558413"/>
            <a:ext cx="3073400" cy="4562988"/>
          </a:xfrm>
        </p:spPr>
        <p:txBody>
          <a:bodyPr/>
          <a:lstStyle/>
          <a:p>
            <a:pPr marL="432" indent="0">
              <a:spcBef>
                <a:spcPts val="600"/>
              </a:spcBef>
              <a:buNone/>
            </a:pPr>
            <a:r>
              <a:rPr lang="en-US" sz="1800" b="1" dirty="0"/>
              <a:t>Contractionary fiscal policy </a:t>
            </a:r>
            <a:r>
              <a:rPr lang="en-US" sz="1800" dirty="0"/>
              <a:t>involves </a:t>
            </a:r>
            <a:r>
              <a:rPr lang="en-US" sz="1800" b="1" dirty="0"/>
              <a:t>decreasing</a:t>
            </a:r>
            <a:r>
              <a:rPr lang="en-US" sz="1800" dirty="0"/>
              <a:t> government purchases or </a:t>
            </a:r>
            <a:r>
              <a:rPr lang="en-US" sz="1800" b="1" dirty="0"/>
              <a:t>increasing</a:t>
            </a:r>
            <a:r>
              <a:rPr lang="en-US" sz="1800" dirty="0"/>
              <a:t> taxes.</a:t>
            </a:r>
          </a:p>
          <a:p>
            <a:pPr>
              <a:spcBef>
                <a:spcPts val="600"/>
              </a:spcBef>
            </a:pPr>
            <a:r>
              <a:rPr lang="en-US" sz="1800" dirty="0"/>
              <a:t>This works just like expansionary fiscal policy, only in reverse.</a:t>
            </a:r>
          </a:p>
          <a:p>
            <a:pPr>
              <a:spcBef>
                <a:spcPts val="600"/>
              </a:spcBef>
            </a:pPr>
            <a:r>
              <a:rPr lang="en-US" sz="1800" dirty="0"/>
              <a:t>If the government believes real G</a:t>
            </a:r>
            <a:r>
              <a:rPr lang="en-US" sz="100" dirty="0"/>
              <a:t> </a:t>
            </a:r>
            <a:r>
              <a:rPr lang="en-US" sz="1800" dirty="0"/>
              <a:t>D</a:t>
            </a:r>
            <a:r>
              <a:rPr lang="en-US" sz="100" dirty="0"/>
              <a:t> </a:t>
            </a:r>
            <a:r>
              <a:rPr lang="en-US" sz="1800" dirty="0"/>
              <a:t>P will be </a:t>
            </a:r>
            <a:r>
              <a:rPr lang="en-US" sz="1800" b="1" dirty="0"/>
              <a:t>above potential</a:t>
            </a:r>
            <a:r>
              <a:rPr lang="en-US" sz="1800" dirty="0"/>
              <a:t> </a:t>
            </a:r>
            <a:r>
              <a:rPr lang="en-US" sz="1800" b="1" dirty="0"/>
              <a:t>G</a:t>
            </a:r>
            <a:r>
              <a:rPr lang="en-US" sz="100" b="1" dirty="0"/>
              <a:t> </a:t>
            </a:r>
            <a:r>
              <a:rPr lang="en-US" sz="1800" b="1" dirty="0"/>
              <a:t>D</a:t>
            </a:r>
            <a:r>
              <a:rPr lang="en-US" sz="100" b="1" dirty="0"/>
              <a:t> </a:t>
            </a:r>
            <a:r>
              <a:rPr lang="en-US" sz="1800" b="1" dirty="0"/>
              <a:t>P</a:t>
            </a:r>
            <a:r>
              <a:rPr lang="en-US" sz="1800" dirty="0"/>
              <a:t>, it can enact </a:t>
            </a:r>
            <a:r>
              <a:rPr lang="en-US" sz="1800" b="1" dirty="0"/>
              <a:t>contractionary fiscal policy </a:t>
            </a:r>
            <a:r>
              <a:rPr lang="en-US" sz="1800" dirty="0"/>
              <a:t>to restore long-run equilibrium—decreasing inflation.</a:t>
            </a:r>
          </a:p>
        </p:txBody>
      </p:sp>
      <p:pic>
        <p:nvPicPr>
          <p:cNvPr id="8" name="Picture 7" descr="Graphs (a) compare expansionary and contractionary fiscal policies. For long description in Notes pane, press F6.">
            <a:extLst>
              <a:ext uri="{FF2B5EF4-FFF2-40B4-BE49-F238E27FC236}">
                <a16:creationId xmlns:a16="http://schemas.microsoft.com/office/drawing/2014/main" id="{FD114B57-B14D-2591-6C02-4AC7E9E5FFD4}"/>
              </a:ext>
            </a:extLst>
          </p:cNvPr>
          <p:cNvPicPr>
            <a:picLocks noChangeAspect="1"/>
          </p:cNvPicPr>
          <p:nvPr/>
        </p:nvPicPr>
        <p:blipFill>
          <a:blip r:embed="rId3"/>
          <a:stretch>
            <a:fillRect/>
          </a:stretch>
        </p:blipFill>
        <p:spPr>
          <a:xfrm>
            <a:off x="4040015" y="1557338"/>
            <a:ext cx="4635673" cy="4152275"/>
          </a:xfrm>
          <a:prstGeom prst="rect">
            <a:avLst/>
          </a:prstGeom>
        </p:spPr>
      </p:pic>
    </p:spTree>
    <p:extLst>
      <p:ext uri="{BB962C8B-B14F-4D97-AF65-F5344CB8AC3E}">
        <p14:creationId xmlns:p14="http://schemas.microsoft.com/office/powerpoint/2010/main" val="1020219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F82F2-348B-4AA9-9293-9F00F7DB1040}"/>
              </a:ext>
            </a:extLst>
          </p:cNvPr>
          <p:cNvSpPr>
            <a:spLocks noGrp="1"/>
          </p:cNvSpPr>
          <p:nvPr>
            <p:ph type="title"/>
          </p:nvPr>
        </p:nvSpPr>
        <p:spPr/>
        <p:txBody>
          <a:bodyPr/>
          <a:lstStyle/>
          <a:p>
            <a:pPr algn="l"/>
            <a:r>
              <a:rPr lang="en-US" sz="2800" dirty="0"/>
              <a:t>Figure 16.6 </a:t>
            </a:r>
            <a:r>
              <a:rPr lang="en-US" sz="2800" b="1" i="0" u="none" strike="noStrike" baseline="0" dirty="0">
                <a:latin typeface="Arial-BoldMT"/>
              </a:rPr>
              <a:t>The Covid-19 Pandemic: Aggregate Supply Shock and Aggregate Demand Shock</a:t>
            </a:r>
            <a:endParaRPr lang="en-US" sz="2800" dirty="0"/>
          </a:p>
        </p:txBody>
      </p:sp>
      <p:sp>
        <p:nvSpPr>
          <p:cNvPr id="3" name="Content Placeholder 2">
            <a:extLst>
              <a:ext uri="{FF2B5EF4-FFF2-40B4-BE49-F238E27FC236}">
                <a16:creationId xmlns:a16="http://schemas.microsoft.com/office/drawing/2014/main" id="{E876CA08-6468-49F3-B328-D4AA3BC444EB}"/>
              </a:ext>
            </a:extLst>
          </p:cNvPr>
          <p:cNvSpPr>
            <a:spLocks noGrp="1"/>
          </p:cNvSpPr>
          <p:nvPr>
            <p:ph sz="quarter" idx="13"/>
          </p:nvPr>
        </p:nvSpPr>
        <p:spPr>
          <a:xfrm>
            <a:off x="457201" y="1552575"/>
            <a:ext cx="2616200" cy="4684713"/>
          </a:xfrm>
        </p:spPr>
        <p:txBody>
          <a:bodyPr/>
          <a:lstStyle/>
          <a:p>
            <a:pPr marL="432" indent="0">
              <a:buNone/>
            </a:pPr>
            <a:r>
              <a:rPr lang="en-US" sz="1800" dirty="0"/>
              <a:t>Economic shutdowns shifted the </a:t>
            </a:r>
            <a:r>
              <a:rPr lang="en-US" sz="1800" i="1" dirty="0"/>
              <a:t>S</a:t>
            </a:r>
            <a:r>
              <a:rPr lang="en-US" sz="100" i="1" dirty="0"/>
              <a:t> </a:t>
            </a:r>
            <a:r>
              <a:rPr lang="en-US" sz="1800" i="1" dirty="0"/>
              <a:t>R</a:t>
            </a:r>
            <a:r>
              <a:rPr lang="en-US" sz="100" i="1" dirty="0"/>
              <a:t> </a:t>
            </a:r>
            <a:r>
              <a:rPr lang="en-US" sz="1800" i="1" dirty="0"/>
              <a:t>A</a:t>
            </a:r>
            <a:r>
              <a:rPr lang="en-US" sz="100" i="1" dirty="0"/>
              <a:t> </a:t>
            </a:r>
            <a:r>
              <a:rPr lang="en-US" sz="1800" i="1" dirty="0"/>
              <a:t>S </a:t>
            </a:r>
            <a:r>
              <a:rPr lang="en-US" sz="1800" dirty="0"/>
              <a:t>to the left.</a:t>
            </a:r>
          </a:p>
          <a:p>
            <a:pPr marL="432" indent="0">
              <a:buNone/>
            </a:pPr>
            <a:r>
              <a:rPr lang="en-US" sz="1800" dirty="0"/>
              <a:t>An </a:t>
            </a:r>
            <a:r>
              <a:rPr lang="en-US" sz="1800" i="1" dirty="0"/>
              <a:t>A</a:t>
            </a:r>
            <a:r>
              <a:rPr lang="en-US" sz="100" i="1" dirty="0"/>
              <a:t> </a:t>
            </a:r>
            <a:r>
              <a:rPr lang="en-US" sz="1800" i="1" dirty="0"/>
              <a:t>D</a:t>
            </a:r>
            <a:r>
              <a:rPr lang="en-US" sz="1800" dirty="0"/>
              <a:t> shock also shifted the </a:t>
            </a:r>
            <a:r>
              <a:rPr lang="en-US" sz="1800" i="1" dirty="0"/>
              <a:t>A</a:t>
            </a:r>
            <a:r>
              <a:rPr lang="en-US" sz="100" i="1" dirty="0"/>
              <a:t> </a:t>
            </a:r>
            <a:r>
              <a:rPr lang="en-US" sz="1800" i="1" dirty="0"/>
              <a:t>D</a:t>
            </a:r>
            <a:r>
              <a:rPr lang="en-US" sz="1800" dirty="0"/>
              <a:t> curve to the left.</a:t>
            </a:r>
          </a:p>
          <a:p>
            <a:pPr marL="432" indent="0">
              <a:buNone/>
            </a:pPr>
            <a:r>
              <a:rPr lang="en-US" sz="1800" dirty="0"/>
              <a:t>The government enacted a large expansionary fiscal policy package, shifting </a:t>
            </a:r>
            <a:r>
              <a:rPr lang="en-US" sz="1800" i="1" dirty="0"/>
              <a:t>A</a:t>
            </a:r>
            <a:r>
              <a:rPr lang="en-US" sz="100" i="1" dirty="0"/>
              <a:t> </a:t>
            </a:r>
            <a:r>
              <a:rPr lang="en-US" sz="1800" i="1" dirty="0"/>
              <a:t>D </a:t>
            </a:r>
            <a:r>
              <a:rPr lang="en-US" sz="1800" dirty="0"/>
              <a:t>to the right, to try to restore real G</a:t>
            </a:r>
            <a:r>
              <a:rPr lang="en-US" sz="100" dirty="0"/>
              <a:t> </a:t>
            </a:r>
            <a:r>
              <a:rPr lang="en-US" sz="1800" dirty="0"/>
              <a:t>D</a:t>
            </a:r>
            <a:r>
              <a:rPr lang="en-US" sz="100" dirty="0"/>
              <a:t> </a:t>
            </a:r>
            <a:r>
              <a:rPr lang="en-US" sz="1800" dirty="0"/>
              <a:t>P to its potential.</a:t>
            </a:r>
          </a:p>
          <a:p>
            <a:pPr marL="432" indent="0">
              <a:buNone/>
            </a:pPr>
            <a:r>
              <a:rPr lang="en-US" sz="1800" dirty="0"/>
              <a:t>One cost: high inflation.</a:t>
            </a:r>
          </a:p>
        </p:txBody>
      </p:sp>
      <p:pic>
        <p:nvPicPr>
          <p:cNvPr id="8" name="Picture 7" descr="A graph depicts the Covid 19 pandemic, aggregate supply shock and aggregate demand shock. For long description in Notes pane, press F6.">
            <a:extLst>
              <a:ext uri="{FF2B5EF4-FFF2-40B4-BE49-F238E27FC236}">
                <a16:creationId xmlns:a16="http://schemas.microsoft.com/office/drawing/2014/main" id="{34CCC78B-C7CD-D20F-56BF-E4064C3F9B80}"/>
              </a:ext>
            </a:extLst>
          </p:cNvPr>
          <p:cNvPicPr>
            <a:picLocks noChangeAspect="1"/>
          </p:cNvPicPr>
          <p:nvPr/>
        </p:nvPicPr>
        <p:blipFill>
          <a:blip r:embed="rId3"/>
          <a:stretch>
            <a:fillRect/>
          </a:stretch>
        </p:blipFill>
        <p:spPr>
          <a:xfrm>
            <a:off x="3397665" y="1731260"/>
            <a:ext cx="5278023" cy="3927668"/>
          </a:xfrm>
          <a:prstGeom prst="rect">
            <a:avLst/>
          </a:prstGeom>
        </p:spPr>
      </p:pic>
    </p:spTree>
    <p:extLst>
      <p:ext uri="{BB962C8B-B14F-4D97-AF65-F5344CB8AC3E}">
        <p14:creationId xmlns:p14="http://schemas.microsoft.com/office/powerpoint/2010/main" val="4214705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Table 16.1 Countercyclical Fiscal Policy</a:t>
            </a:r>
            <a:endParaRPr lang="en-IN" sz="3200" dirty="0"/>
          </a:p>
        </p:txBody>
      </p:sp>
      <p:graphicFrame>
        <p:nvGraphicFramePr>
          <p:cNvPr id="3" name="Table 2"/>
          <p:cNvGraphicFramePr>
            <a:graphicFrameLocks noGrp="1"/>
          </p:cNvGraphicFramePr>
          <p:nvPr>
            <p:extLst>
              <p:ext uri="{D42A27DB-BD31-4B8C-83A1-F6EECF244321}">
                <p14:modId xmlns:p14="http://schemas.microsoft.com/office/powerpoint/2010/main" val="2055771784"/>
              </p:ext>
            </p:extLst>
          </p:nvPr>
        </p:nvGraphicFramePr>
        <p:xfrm>
          <a:off x="535576" y="1722394"/>
          <a:ext cx="8153752" cy="1554480"/>
        </p:xfrm>
        <a:graphic>
          <a:graphicData uri="http://schemas.openxmlformats.org/drawingml/2006/table">
            <a:tbl>
              <a:tblPr firstRow="1" bandRow="1">
                <a:tableStyleId>{2D5ABB26-0587-4C30-8999-92F81FD0307C}</a:tableStyleId>
              </a:tblPr>
              <a:tblGrid>
                <a:gridCol w="1623424">
                  <a:extLst>
                    <a:ext uri="{9D8B030D-6E8A-4147-A177-3AD203B41FA5}">
                      <a16:colId xmlns:a16="http://schemas.microsoft.com/office/drawing/2014/main" val="3870500659"/>
                    </a:ext>
                  </a:extLst>
                </a:gridCol>
                <a:gridCol w="2070100">
                  <a:extLst>
                    <a:ext uri="{9D8B030D-6E8A-4147-A177-3AD203B41FA5}">
                      <a16:colId xmlns:a16="http://schemas.microsoft.com/office/drawing/2014/main" val="2513247937"/>
                    </a:ext>
                  </a:extLst>
                </a:gridCol>
                <a:gridCol w="2514600">
                  <a:extLst>
                    <a:ext uri="{9D8B030D-6E8A-4147-A177-3AD203B41FA5}">
                      <a16:colId xmlns:a16="http://schemas.microsoft.com/office/drawing/2014/main" val="3135516125"/>
                    </a:ext>
                  </a:extLst>
                </a:gridCol>
                <a:gridCol w="1945628">
                  <a:extLst>
                    <a:ext uri="{9D8B030D-6E8A-4147-A177-3AD203B41FA5}">
                      <a16:colId xmlns:a16="http://schemas.microsoft.com/office/drawing/2014/main" val="3144710865"/>
                    </a:ext>
                  </a:extLst>
                </a:gridCol>
              </a:tblGrid>
              <a:tr h="357202">
                <a:tc>
                  <a:txBody>
                    <a:bodyPr/>
                    <a:lstStyle/>
                    <a:p>
                      <a:r>
                        <a:rPr lang="en-US" sz="1400" b="1" baseline="0" dirty="0"/>
                        <a:t>Problem</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1" baseline="0" dirty="0"/>
                        <a:t>Type of Policy Required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1" baseline="0" dirty="0"/>
                        <a:t>Actions by Congress</a:t>
                      </a:r>
                    </a:p>
                    <a:p>
                      <a:r>
                        <a:rPr lang="en-US" sz="1400" b="1" baseline="0" dirty="0"/>
                        <a:t>and the President</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1" baseline="0" dirty="0"/>
                        <a:t>Result</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165945"/>
                  </a:ext>
                </a:extLst>
              </a:tr>
              <a:tr h="357202">
                <a:tc>
                  <a:txBody>
                    <a:bodyPr/>
                    <a:lstStyle/>
                    <a:p>
                      <a:r>
                        <a:rPr lang="en-US" sz="1400" baseline="0" dirty="0"/>
                        <a:t>Recession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aseline="0" dirty="0"/>
                        <a:t>Expansionary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aseline="0" dirty="0"/>
                        <a:t>Increase government</a:t>
                      </a:r>
                    </a:p>
                    <a:p>
                      <a:r>
                        <a:rPr lang="en-US" sz="1400" baseline="0" dirty="0"/>
                        <a:t>purchases or cut taxes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aseline="0" dirty="0"/>
                        <a:t>Real G</a:t>
                      </a:r>
                      <a:r>
                        <a:rPr lang="en-US" sz="100" baseline="0" dirty="0"/>
                        <a:t> </a:t>
                      </a:r>
                      <a:r>
                        <a:rPr lang="en-US" sz="1400" baseline="0" dirty="0"/>
                        <a:t>D</a:t>
                      </a:r>
                      <a:r>
                        <a:rPr lang="en-US" sz="100" baseline="0" dirty="0"/>
                        <a:t> </a:t>
                      </a:r>
                      <a:r>
                        <a:rPr lang="en-US" sz="1400" baseline="0" dirty="0"/>
                        <a:t>P and the price level rise.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3473191"/>
                  </a:ext>
                </a:extLst>
              </a:tr>
              <a:tr h="357202">
                <a:tc>
                  <a:txBody>
                    <a:bodyPr/>
                    <a:lstStyle/>
                    <a:p>
                      <a:r>
                        <a:rPr lang="en-US" sz="1400" baseline="0" dirty="0"/>
                        <a:t>Rising inflation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aseline="0" dirty="0"/>
                        <a:t>Contractionary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aseline="0" dirty="0"/>
                        <a:t>Decrease government</a:t>
                      </a:r>
                    </a:p>
                    <a:p>
                      <a:r>
                        <a:rPr lang="en-US" sz="1400" baseline="0" dirty="0"/>
                        <a:t>purchases or raise taxes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aseline="0" dirty="0"/>
                        <a:t>Real G</a:t>
                      </a:r>
                      <a:r>
                        <a:rPr lang="en-US" sz="100" baseline="0" dirty="0"/>
                        <a:t> </a:t>
                      </a:r>
                      <a:r>
                        <a:rPr lang="en-US" sz="1400" baseline="0" dirty="0"/>
                        <a:t>D</a:t>
                      </a:r>
                      <a:r>
                        <a:rPr lang="en-US" sz="100" baseline="0" dirty="0"/>
                        <a:t> </a:t>
                      </a:r>
                      <a:r>
                        <a:rPr lang="en-US" sz="1400" baseline="0" dirty="0"/>
                        <a:t>P and the price level fall.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7095471"/>
                  </a:ext>
                </a:extLst>
              </a:tr>
            </a:tbl>
          </a:graphicData>
        </a:graphic>
      </p:graphicFrame>
      <p:sp>
        <p:nvSpPr>
          <p:cNvPr id="5" name="Content Placeholder 4"/>
          <p:cNvSpPr>
            <a:spLocks noGrp="1"/>
          </p:cNvSpPr>
          <p:nvPr>
            <p:ph sz="quarter" idx="14"/>
          </p:nvPr>
        </p:nvSpPr>
        <p:spPr>
          <a:xfrm>
            <a:off x="457200" y="3449222"/>
            <a:ext cx="8232128" cy="2770514"/>
          </a:xfrm>
        </p:spPr>
        <p:txBody>
          <a:bodyPr/>
          <a:lstStyle/>
          <a:p>
            <a:pPr marL="432" indent="0">
              <a:spcBef>
                <a:spcPts val="600"/>
              </a:spcBef>
              <a:buNone/>
            </a:pPr>
            <a:r>
              <a:rPr lang="en-US" sz="2000" dirty="0"/>
              <a:t>The federal government’s actions described on the previous slides constitute a </a:t>
            </a:r>
            <a:r>
              <a:rPr lang="en-US" sz="2000" b="1" dirty="0"/>
              <a:t>countercyclical fiscal policy</a:t>
            </a:r>
            <a:r>
              <a:rPr lang="en-US" sz="2000" dirty="0"/>
              <a:t>.</a:t>
            </a:r>
          </a:p>
          <a:p>
            <a:pPr marL="432" indent="0">
              <a:spcBef>
                <a:spcPts val="600"/>
              </a:spcBef>
              <a:buNone/>
            </a:pPr>
            <a:r>
              <a:rPr lang="en-US" sz="2000" dirty="0"/>
              <a:t>Bear in mind that:</a:t>
            </a:r>
          </a:p>
          <a:p>
            <a:r>
              <a:rPr lang="en-US" sz="2000" dirty="0"/>
              <a:t>The effects described assume </a:t>
            </a:r>
            <a:r>
              <a:rPr lang="en-US" sz="2000" b="1" dirty="0"/>
              <a:t>ceteris paribus</a:t>
            </a:r>
            <a:r>
              <a:rPr lang="en-US" sz="2000" dirty="0"/>
              <a:t>:</a:t>
            </a:r>
            <a:r>
              <a:rPr lang="en-US" sz="2000" b="1" dirty="0"/>
              <a:t> </a:t>
            </a:r>
            <a:r>
              <a:rPr lang="en-US" sz="2000" dirty="0"/>
              <a:t>everything else is staying the same, including </a:t>
            </a:r>
            <a:r>
              <a:rPr lang="en-US" sz="2000" b="1" dirty="0"/>
              <a:t>monetary policy</a:t>
            </a:r>
            <a:r>
              <a:rPr lang="en-US" sz="2000" dirty="0"/>
              <a:t>.</a:t>
            </a:r>
          </a:p>
          <a:p>
            <a:r>
              <a:rPr lang="en-US" sz="2000" dirty="0"/>
              <a:t>Contractionary fiscal policy does not typically cause prices to fall; it causes inflation to be </a:t>
            </a:r>
            <a:r>
              <a:rPr lang="en-US" sz="2000" b="1" dirty="0"/>
              <a:t>lower than it otherwise would have been</a:t>
            </a:r>
            <a:r>
              <a:rPr lang="en-US" sz="2000" dirty="0"/>
              <a:t>.</a:t>
            </a:r>
          </a:p>
        </p:txBody>
      </p:sp>
    </p:spTree>
    <p:extLst>
      <p:ext uri="{BB962C8B-B14F-4D97-AF65-F5344CB8AC3E}">
        <p14:creationId xmlns:p14="http://schemas.microsoft.com/office/powerpoint/2010/main" val="3009964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16.3 Fiscal Policy in the Dynamic Aggregate Demand and Aggregate Supply Model</a:t>
            </a:r>
            <a:endParaRPr lang="en-IN" sz="3000" dirty="0"/>
          </a:p>
        </p:txBody>
      </p:sp>
      <p:sp>
        <p:nvSpPr>
          <p:cNvPr id="4" name="Content Placeholder 3"/>
          <p:cNvSpPr>
            <a:spLocks noGrp="1"/>
          </p:cNvSpPr>
          <p:nvPr>
            <p:ph sz="quarter" idx="13"/>
          </p:nvPr>
        </p:nvSpPr>
        <p:spPr>
          <a:xfrm>
            <a:off x="457200" y="1556327"/>
            <a:ext cx="8229600" cy="821113"/>
          </a:xfrm>
        </p:spPr>
        <p:txBody>
          <a:bodyPr/>
          <a:lstStyle/>
          <a:p>
            <a:pPr marL="432" indent="0">
              <a:buNone/>
            </a:pPr>
            <a:r>
              <a:rPr lang="en-US" sz="2000" b="1" dirty="0"/>
              <a:t>Use the dynamic aggregate demand and aggregate supply model to analyze fiscal policy.</a:t>
            </a:r>
          </a:p>
        </p:txBody>
      </p:sp>
      <p:sp>
        <p:nvSpPr>
          <p:cNvPr id="5" name="Content Placeholder 4"/>
          <p:cNvSpPr>
            <a:spLocks noGrp="1"/>
          </p:cNvSpPr>
          <p:nvPr>
            <p:ph sz="quarter" idx="14"/>
          </p:nvPr>
        </p:nvSpPr>
        <p:spPr>
          <a:xfrm>
            <a:off x="457200" y="2501265"/>
            <a:ext cx="8229600" cy="3404235"/>
          </a:xfrm>
        </p:spPr>
        <p:txBody>
          <a:bodyPr/>
          <a:lstStyle/>
          <a:p>
            <a:pPr marL="432" indent="0">
              <a:buNone/>
            </a:pPr>
            <a:r>
              <a:rPr lang="en-US" dirty="0"/>
              <a:t>Our model of fiscal policy so far is </a:t>
            </a:r>
            <a:r>
              <a:rPr lang="en-US" b="1" dirty="0"/>
              <a:t>static</a:t>
            </a:r>
            <a:r>
              <a:rPr lang="en-US" dirty="0"/>
              <a:t>: it assumes long-run potential G</a:t>
            </a:r>
            <a:r>
              <a:rPr lang="en-US" sz="100" dirty="0"/>
              <a:t> </a:t>
            </a:r>
            <a:r>
              <a:rPr lang="en-US" dirty="0"/>
              <a:t>D</a:t>
            </a:r>
            <a:r>
              <a:rPr lang="en-US" sz="100" dirty="0"/>
              <a:t> </a:t>
            </a:r>
            <a:r>
              <a:rPr lang="en-US" dirty="0"/>
              <a:t>P does not change and that the price level is constant.</a:t>
            </a:r>
          </a:p>
          <a:p>
            <a:pPr marL="432" indent="0">
              <a:buNone/>
            </a:pPr>
            <a:r>
              <a:rPr lang="en-US" dirty="0"/>
              <a:t>While the</a:t>
            </a:r>
            <a:r>
              <a:rPr lang="en-US" b="1" dirty="0"/>
              <a:t> lessons </a:t>
            </a:r>
            <a:r>
              <a:rPr lang="en-US" dirty="0"/>
              <a:t>from this model are still appropriate—Congress and the president can use fiscal policy to affect real G</a:t>
            </a:r>
            <a:r>
              <a:rPr lang="en-US" sz="100" dirty="0"/>
              <a:t> </a:t>
            </a:r>
            <a:r>
              <a:rPr lang="en-US" dirty="0"/>
              <a:t>D</a:t>
            </a:r>
            <a:r>
              <a:rPr lang="en-US" sz="100" dirty="0"/>
              <a:t> </a:t>
            </a:r>
            <a:r>
              <a:rPr lang="en-US" dirty="0"/>
              <a:t>P and the price level—our understanding of fiscal policy can be improved by seeing it in the </a:t>
            </a:r>
            <a:r>
              <a:rPr lang="en-US" b="1" dirty="0"/>
              <a:t>dynamic aggregate demand and aggregate supply model</a:t>
            </a:r>
            <a:r>
              <a:rPr lang="en-US" dirty="0"/>
              <a:t>.</a:t>
            </a:r>
          </a:p>
        </p:txBody>
      </p:sp>
    </p:spTree>
    <p:extLst>
      <p:ext uri="{BB962C8B-B14F-4D97-AF65-F5344CB8AC3E}">
        <p14:creationId xmlns:p14="http://schemas.microsoft.com/office/powerpoint/2010/main" val="1157902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Figure 16.7 An Expansionary Fiscal Policy in the Dynamic Model</a:t>
            </a:r>
            <a:endParaRPr lang="en-IN" sz="3200" dirty="0"/>
          </a:p>
        </p:txBody>
      </p:sp>
      <p:sp>
        <p:nvSpPr>
          <p:cNvPr id="5" name="Content Placeholder 4"/>
          <p:cNvSpPr>
            <a:spLocks noGrp="1"/>
          </p:cNvSpPr>
          <p:nvPr>
            <p:ph sz="quarter" idx="14"/>
          </p:nvPr>
        </p:nvSpPr>
        <p:spPr>
          <a:xfrm>
            <a:off x="457200" y="1558415"/>
            <a:ext cx="3479800" cy="3356486"/>
          </a:xfrm>
        </p:spPr>
        <p:txBody>
          <a:bodyPr/>
          <a:lstStyle/>
          <a:p>
            <a:pPr marL="432" indent="0">
              <a:spcBef>
                <a:spcPts val="600"/>
              </a:spcBef>
              <a:buNone/>
            </a:pPr>
            <a:r>
              <a:rPr lang="en-US" sz="1800" dirty="0">
                <a:latin typeface="+mn-lt"/>
              </a:rPr>
              <a:t>Initially, the economy is in long-run equilibrium.</a:t>
            </a:r>
          </a:p>
          <a:p>
            <a:pPr indent="-255600">
              <a:spcBef>
                <a:spcPts val="600"/>
              </a:spcBef>
            </a:pPr>
            <a:r>
              <a:rPr lang="en-US" sz="1800" dirty="0">
                <a:latin typeface="+mn-lt"/>
              </a:rPr>
              <a:t>The federal government projects that aggregate demand will not rise by enough to maintain full employment.</a:t>
            </a:r>
          </a:p>
          <a:p>
            <a:pPr indent="-255600">
              <a:spcBef>
                <a:spcPts val="600"/>
              </a:spcBef>
            </a:pPr>
            <a:r>
              <a:rPr lang="en-US" sz="1800" dirty="0">
                <a:latin typeface="+mn-lt"/>
              </a:rPr>
              <a:t>It enacts an expansionary fiscal policy to increase aggregate demand, hopefully to the full employment level.</a:t>
            </a:r>
            <a:endParaRPr lang="en-US" sz="1800" b="1" dirty="0">
              <a:latin typeface="+mn-lt"/>
            </a:endParaRPr>
          </a:p>
        </p:txBody>
      </p:sp>
      <p:sp>
        <p:nvSpPr>
          <p:cNvPr id="6" name="Content Placeholder 5"/>
          <p:cNvSpPr>
            <a:spLocks noGrp="1"/>
          </p:cNvSpPr>
          <p:nvPr>
            <p:ph sz="quarter" idx="15"/>
          </p:nvPr>
        </p:nvSpPr>
        <p:spPr>
          <a:xfrm>
            <a:off x="457199" y="5084944"/>
            <a:ext cx="3721101" cy="1146892"/>
          </a:xfrm>
        </p:spPr>
        <p:txBody>
          <a:bodyPr/>
          <a:lstStyle/>
          <a:p>
            <a:pPr marL="432" indent="0">
              <a:buNone/>
            </a:pPr>
            <a:r>
              <a:rPr lang="en-US" sz="1800" b="1" dirty="0"/>
              <a:t>The price level is higher than it would have been without the expansionary fiscal policy.</a:t>
            </a:r>
          </a:p>
        </p:txBody>
      </p:sp>
      <p:pic>
        <p:nvPicPr>
          <p:cNvPr id="9" name="Picture 8" descr="A graph depicts an expansionary fiscal policy in the dynamic model. For long description in Notes pane, press F6.">
            <a:extLst>
              <a:ext uri="{FF2B5EF4-FFF2-40B4-BE49-F238E27FC236}">
                <a16:creationId xmlns:a16="http://schemas.microsoft.com/office/drawing/2014/main" id="{2EE89AD3-C694-F10C-BE13-FF909EB8B80D}"/>
              </a:ext>
            </a:extLst>
          </p:cNvPr>
          <p:cNvPicPr>
            <a:picLocks noChangeAspect="1"/>
          </p:cNvPicPr>
          <p:nvPr/>
        </p:nvPicPr>
        <p:blipFill>
          <a:blip r:embed="rId3"/>
          <a:stretch>
            <a:fillRect/>
          </a:stretch>
        </p:blipFill>
        <p:spPr>
          <a:xfrm>
            <a:off x="4145036" y="1722077"/>
            <a:ext cx="4530652" cy="2953440"/>
          </a:xfrm>
          <a:prstGeom prst="rect">
            <a:avLst/>
          </a:prstGeom>
        </p:spPr>
      </p:pic>
    </p:spTree>
    <p:extLst>
      <p:ext uri="{BB962C8B-B14F-4D97-AF65-F5344CB8AC3E}">
        <p14:creationId xmlns:p14="http://schemas.microsoft.com/office/powerpoint/2010/main" val="1665099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Figure 16.8 A Contractionary Fiscal Policy in the Dynamic Model</a:t>
            </a:r>
            <a:endParaRPr lang="en-IN" sz="3200" dirty="0"/>
          </a:p>
        </p:txBody>
      </p:sp>
      <p:sp>
        <p:nvSpPr>
          <p:cNvPr id="6" name="Content Placeholder 5"/>
          <p:cNvSpPr>
            <a:spLocks noGrp="1"/>
          </p:cNvSpPr>
          <p:nvPr>
            <p:ph sz="quarter" idx="15"/>
          </p:nvPr>
        </p:nvSpPr>
        <p:spPr>
          <a:xfrm>
            <a:off x="457200" y="1558413"/>
            <a:ext cx="3509158" cy="4550288"/>
          </a:xfrm>
        </p:spPr>
        <p:txBody>
          <a:bodyPr/>
          <a:lstStyle/>
          <a:p>
            <a:pPr marL="432" indent="0">
              <a:buNone/>
            </a:pPr>
            <a:r>
              <a:rPr lang="en-US" sz="2000" dirty="0">
                <a:solidFill>
                  <a:schemeClr val="tx1"/>
                </a:solidFill>
              </a:rPr>
              <a:t>The economy starts once more in long-run equilibrium.</a:t>
            </a:r>
          </a:p>
          <a:p>
            <a:r>
              <a:rPr lang="en-US" sz="2000" dirty="0">
                <a:solidFill>
                  <a:schemeClr val="tx1"/>
                </a:solidFill>
              </a:rPr>
              <a:t>The federal government projects that aggregate demand will rise so much that employment is beyond the full-employment level, causing high inflation.</a:t>
            </a:r>
          </a:p>
          <a:p>
            <a:r>
              <a:rPr lang="en-US" sz="2000" dirty="0">
                <a:solidFill>
                  <a:schemeClr val="tx1"/>
                </a:solidFill>
              </a:rPr>
              <a:t>It enacts a contractionary fiscal policy to decrease aggregate demand, again ideally to the full- employment level.</a:t>
            </a:r>
          </a:p>
        </p:txBody>
      </p:sp>
      <p:pic>
        <p:nvPicPr>
          <p:cNvPr id="8" name="Picture 7" descr="A graph depicts a contractionary fiscal policy in the dynamic model. For long description in Notes pane, press F6.">
            <a:extLst>
              <a:ext uri="{FF2B5EF4-FFF2-40B4-BE49-F238E27FC236}">
                <a16:creationId xmlns:a16="http://schemas.microsoft.com/office/drawing/2014/main" id="{FC5349A5-4C0F-B597-C0B3-0FD61D1288AA}"/>
              </a:ext>
            </a:extLst>
          </p:cNvPr>
          <p:cNvPicPr>
            <a:picLocks noChangeAspect="1"/>
          </p:cNvPicPr>
          <p:nvPr/>
        </p:nvPicPr>
        <p:blipFill>
          <a:blip r:embed="rId3"/>
          <a:stretch>
            <a:fillRect/>
          </a:stretch>
        </p:blipFill>
        <p:spPr>
          <a:xfrm>
            <a:off x="4203183" y="1557338"/>
            <a:ext cx="4483617" cy="3029718"/>
          </a:xfrm>
          <a:prstGeom prst="rect">
            <a:avLst/>
          </a:prstGeom>
        </p:spPr>
      </p:pic>
    </p:spTree>
    <p:extLst>
      <p:ext uri="{BB962C8B-B14F-4D97-AF65-F5344CB8AC3E}">
        <p14:creationId xmlns:p14="http://schemas.microsoft.com/office/powerpoint/2010/main" val="366836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051800" cy="1097279"/>
          </a:xfrm>
        </p:spPr>
        <p:txBody>
          <a:bodyPr/>
          <a:lstStyle/>
          <a:p>
            <a:r>
              <a:rPr lang="en-US" sz="3200" dirty="0"/>
              <a:t>16.4 The Government Purchases, Tax,</a:t>
            </a:r>
            <a:br>
              <a:rPr lang="en-US" sz="3200" dirty="0"/>
            </a:br>
            <a:r>
              <a:rPr lang="en-US" sz="3200" dirty="0"/>
              <a:t>and Transfer Payments Multipliers</a:t>
            </a:r>
            <a:endParaRPr lang="en-IN" sz="3200" dirty="0"/>
          </a:p>
        </p:txBody>
      </p:sp>
      <p:sp>
        <p:nvSpPr>
          <p:cNvPr id="4" name="Content Placeholder 3"/>
          <p:cNvSpPr>
            <a:spLocks noGrp="1"/>
          </p:cNvSpPr>
          <p:nvPr>
            <p:ph sz="quarter" idx="13"/>
          </p:nvPr>
        </p:nvSpPr>
        <p:spPr>
          <a:xfrm>
            <a:off x="457200" y="1588718"/>
            <a:ext cx="7402010" cy="753231"/>
          </a:xfrm>
        </p:spPr>
        <p:txBody>
          <a:bodyPr/>
          <a:lstStyle/>
          <a:p>
            <a:pPr marL="432" indent="0">
              <a:buNone/>
            </a:pPr>
            <a:r>
              <a:rPr lang="en-US" sz="2000" b="1" dirty="0"/>
              <a:t>Explain how the government purchases, tax, and transfer payments multipliers work.</a:t>
            </a:r>
          </a:p>
        </p:txBody>
      </p:sp>
      <p:sp>
        <p:nvSpPr>
          <p:cNvPr id="5" name="Content Placeholder 4"/>
          <p:cNvSpPr>
            <a:spLocks noGrp="1"/>
          </p:cNvSpPr>
          <p:nvPr>
            <p:ph sz="quarter" idx="14"/>
          </p:nvPr>
        </p:nvSpPr>
        <p:spPr>
          <a:xfrm>
            <a:off x="457200" y="2523282"/>
            <a:ext cx="8051800" cy="3368232"/>
          </a:xfrm>
        </p:spPr>
        <p:txBody>
          <a:bodyPr/>
          <a:lstStyle/>
          <a:p>
            <a:pPr marL="432" indent="0">
              <a:buNone/>
            </a:pPr>
            <a:r>
              <a:rPr lang="en-US" sz="2000" dirty="0"/>
              <a:t>If the government increases its spending on goods and services, then aggregate demand increases immediately. This is the </a:t>
            </a:r>
            <a:r>
              <a:rPr lang="en-US" sz="2000" b="1" dirty="0"/>
              <a:t>autonomous </a:t>
            </a:r>
            <a:r>
              <a:rPr lang="en-US" sz="2000" dirty="0"/>
              <a:t>increase in aggregate demand.</a:t>
            </a:r>
          </a:p>
          <a:p>
            <a:pPr marL="432" indent="0">
              <a:buNone/>
            </a:pPr>
            <a:r>
              <a:rPr lang="en-US" sz="2000" dirty="0"/>
              <a:t>But then people receive this increased spending as increased income, increasing their consumption spending accordingly. This is the </a:t>
            </a:r>
            <a:r>
              <a:rPr lang="en-US" sz="2000" b="1" dirty="0"/>
              <a:t>induced</a:t>
            </a:r>
            <a:r>
              <a:rPr lang="en-US" sz="2000" dirty="0"/>
              <a:t> increase in aggregate demand. The autonomous increase is </a:t>
            </a:r>
            <a:r>
              <a:rPr lang="en-US" sz="2000" b="1" dirty="0"/>
              <a:t>multiplied</a:t>
            </a:r>
            <a:r>
              <a:rPr lang="en-US" sz="2000" dirty="0"/>
              <a:t> because of these induced increases.</a:t>
            </a:r>
          </a:p>
          <a:p>
            <a:pPr marL="432" indent="0">
              <a:buNone/>
            </a:pPr>
            <a:r>
              <a:rPr lang="en-US" sz="2000" b="1" dirty="0"/>
              <a:t>Multiplier effect</a:t>
            </a:r>
            <a:r>
              <a:rPr lang="en-US" sz="2000" dirty="0"/>
              <a:t>: The process by which a change in autonomous expenditure leads to a larger change in real G</a:t>
            </a:r>
            <a:r>
              <a:rPr lang="en-US" sz="100" dirty="0"/>
              <a:t> </a:t>
            </a:r>
            <a:r>
              <a:rPr lang="en-US" sz="2000" dirty="0"/>
              <a:t>D</a:t>
            </a:r>
            <a:r>
              <a:rPr lang="en-US" sz="100" dirty="0"/>
              <a:t> </a:t>
            </a:r>
            <a:r>
              <a:rPr lang="en-US" sz="2000" dirty="0"/>
              <a:t>P.</a:t>
            </a:r>
          </a:p>
        </p:txBody>
      </p:sp>
    </p:spTree>
    <p:extLst>
      <p:ext uri="{BB962C8B-B14F-4D97-AF65-F5344CB8AC3E}">
        <p14:creationId xmlns:p14="http://schemas.microsoft.com/office/powerpoint/2010/main" val="419610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Outline</a:t>
            </a:r>
            <a:endParaRPr lang="en-IN" dirty="0"/>
          </a:p>
        </p:txBody>
      </p:sp>
      <p:sp>
        <p:nvSpPr>
          <p:cNvPr id="3" name="Content Placeholder 2"/>
          <p:cNvSpPr>
            <a:spLocks noGrp="1"/>
          </p:cNvSpPr>
          <p:nvPr>
            <p:ph sz="quarter" idx="13"/>
          </p:nvPr>
        </p:nvSpPr>
        <p:spPr/>
        <p:txBody>
          <a:bodyPr/>
          <a:lstStyle/>
          <a:p>
            <a:pPr marL="0" lvl="0" indent="0">
              <a:buSzPts val="2200"/>
              <a:buNone/>
            </a:pPr>
            <a:r>
              <a:rPr lang="en-US" sz="2000" b="1" dirty="0">
                <a:solidFill>
                  <a:srgbClr val="007FA3"/>
                </a:solidFill>
              </a:rPr>
              <a:t>16.1</a:t>
            </a:r>
            <a:r>
              <a:rPr lang="en-US" sz="2000" b="1" dirty="0">
                <a:solidFill>
                  <a:srgbClr val="0070C0"/>
                </a:solidFill>
              </a:rPr>
              <a:t> </a:t>
            </a:r>
            <a:r>
              <a:rPr lang="en-US" sz="2000" dirty="0"/>
              <a:t>What Is Fiscal Policy?</a:t>
            </a:r>
          </a:p>
          <a:p>
            <a:pPr marL="0" lvl="0" indent="0">
              <a:buSzPts val="2200"/>
              <a:buNone/>
            </a:pPr>
            <a:r>
              <a:rPr lang="en-US" sz="2000" b="1" dirty="0">
                <a:solidFill>
                  <a:srgbClr val="007FA3"/>
                </a:solidFill>
              </a:rPr>
              <a:t>16.2</a:t>
            </a:r>
            <a:r>
              <a:rPr lang="en-US" sz="2000" b="1" dirty="0">
                <a:solidFill>
                  <a:srgbClr val="0070C0"/>
                </a:solidFill>
              </a:rPr>
              <a:t> </a:t>
            </a:r>
            <a:r>
              <a:rPr lang="en-US" sz="2000" dirty="0"/>
              <a:t>The Effects of Fiscal Policy on Real G</a:t>
            </a:r>
            <a:r>
              <a:rPr lang="en-US" sz="100" dirty="0"/>
              <a:t> </a:t>
            </a:r>
            <a:r>
              <a:rPr lang="en-US" sz="2000" dirty="0"/>
              <a:t>D</a:t>
            </a:r>
            <a:r>
              <a:rPr lang="en-US" sz="100" dirty="0"/>
              <a:t> </a:t>
            </a:r>
            <a:r>
              <a:rPr lang="en-US" sz="2000" dirty="0"/>
              <a:t>P and the Price Level</a:t>
            </a:r>
          </a:p>
          <a:p>
            <a:pPr marL="0" lvl="0" indent="0">
              <a:buSzPts val="2200"/>
              <a:buNone/>
            </a:pPr>
            <a:r>
              <a:rPr lang="en-US" sz="2000" b="1" dirty="0">
                <a:solidFill>
                  <a:srgbClr val="007FA3"/>
                </a:solidFill>
              </a:rPr>
              <a:t>16.3</a:t>
            </a:r>
            <a:r>
              <a:rPr lang="en-US" sz="2000" b="1" dirty="0">
                <a:solidFill>
                  <a:srgbClr val="0070C0"/>
                </a:solidFill>
              </a:rPr>
              <a:t> </a:t>
            </a:r>
            <a:r>
              <a:rPr lang="en-US" sz="2000" dirty="0"/>
              <a:t>Fiscal Policy in the Dynamic Aggregate Demand and Aggregate Supply Model</a:t>
            </a:r>
          </a:p>
          <a:p>
            <a:pPr marL="0" lvl="0" indent="0">
              <a:buSzPts val="2200"/>
              <a:buNone/>
            </a:pPr>
            <a:r>
              <a:rPr lang="en-US" sz="2000" b="1" dirty="0">
                <a:solidFill>
                  <a:srgbClr val="007FA3"/>
                </a:solidFill>
              </a:rPr>
              <a:t>16.4</a:t>
            </a:r>
            <a:r>
              <a:rPr lang="en-US" sz="2000" dirty="0">
                <a:solidFill>
                  <a:srgbClr val="0070C0"/>
                </a:solidFill>
              </a:rPr>
              <a:t> </a:t>
            </a:r>
            <a:r>
              <a:rPr lang="en-US" sz="2000" dirty="0"/>
              <a:t>The Government </a:t>
            </a:r>
            <a:r>
              <a:rPr lang="en-US" sz="2000" dirty="0">
                <a:solidFill>
                  <a:schemeClr val="tx1"/>
                </a:solidFill>
              </a:rPr>
              <a:t>Purchases, Tax, and Transfer Payment </a:t>
            </a:r>
            <a:r>
              <a:rPr lang="en-US" sz="2000" dirty="0"/>
              <a:t>Multipliers</a:t>
            </a:r>
          </a:p>
          <a:p>
            <a:pPr marL="0" lvl="0" indent="0">
              <a:buSzPts val="2200"/>
              <a:buNone/>
            </a:pPr>
            <a:r>
              <a:rPr lang="en-US" sz="2000" b="1" dirty="0">
                <a:solidFill>
                  <a:srgbClr val="007FA3"/>
                </a:solidFill>
              </a:rPr>
              <a:t>16.5</a:t>
            </a:r>
            <a:r>
              <a:rPr lang="en-US" sz="2000" b="1" dirty="0">
                <a:solidFill>
                  <a:srgbClr val="0070C0"/>
                </a:solidFill>
              </a:rPr>
              <a:t> </a:t>
            </a:r>
            <a:r>
              <a:rPr lang="en-US" sz="2000" dirty="0"/>
              <a:t>The Limits to Using Fiscal Policy to Stabilize the Economy</a:t>
            </a:r>
          </a:p>
          <a:p>
            <a:pPr marL="0" lvl="0" indent="0">
              <a:buSzPts val="2200"/>
              <a:buNone/>
            </a:pPr>
            <a:r>
              <a:rPr lang="en-US" sz="2000" b="1" dirty="0">
                <a:solidFill>
                  <a:srgbClr val="007FA3"/>
                </a:solidFill>
              </a:rPr>
              <a:t>16.6</a:t>
            </a:r>
            <a:r>
              <a:rPr lang="en-US" sz="2000" b="1" dirty="0">
                <a:solidFill>
                  <a:srgbClr val="0070C0"/>
                </a:solidFill>
              </a:rPr>
              <a:t> </a:t>
            </a:r>
            <a:r>
              <a:rPr lang="en-US" sz="2000" dirty="0"/>
              <a:t>Deficits, Surpluses, and Federal Government Debt</a:t>
            </a:r>
          </a:p>
          <a:p>
            <a:pPr marL="0" lvl="0" indent="0">
              <a:buSzPts val="2200"/>
              <a:buNone/>
            </a:pPr>
            <a:r>
              <a:rPr lang="en-US" sz="2000" b="1" dirty="0">
                <a:solidFill>
                  <a:srgbClr val="007FA3"/>
                </a:solidFill>
              </a:rPr>
              <a:t>16.7 </a:t>
            </a:r>
            <a:r>
              <a:rPr lang="en-US" sz="2000" dirty="0">
                <a:solidFill>
                  <a:schemeClr val="tx1"/>
                </a:solidFill>
              </a:rPr>
              <a:t>Long-Run Fiscal Policy and Economic Growth</a:t>
            </a:r>
          </a:p>
          <a:p>
            <a:pPr marL="0" lvl="0" indent="0">
              <a:buSzPts val="2200"/>
              <a:buNone/>
            </a:pPr>
            <a:r>
              <a:rPr lang="en-US" sz="2000" b="1" dirty="0">
                <a:solidFill>
                  <a:srgbClr val="007FA3"/>
                </a:solidFill>
              </a:rPr>
              <a:t>Online Appendix </a:t>
            </a:r>
            <a:r>
              <a:rPr lang="en-US" sz="2000" dirty="0">
                <a:solidFill>
                  <a:schemeClr val="tx1"/>
                </a:solidFill>
              </a:rPr>
              <a:t>A Closer Look at the Multiplier</a:t>
            </a:r>
          </a:p>
        </p:txBody>
      </p:sp>
    </p:spTree>
    <p:extLst>
      <p:ext uri="{BB962C8B-B14F-4D97-AF65-F5344CB8AC3E}">
        <p14:creationId xmlns:p14="http://schemas.microsoft.com/office/powerpoint/2010/main" val="345209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Figure 16.9 The Multiplier Effect and Aggregate Demand</a:t>
            </a:r>
            <a:endParaRPr lang="en-IN" sz="3200" dirty="0"/>
          </a:p>
        </p:txBody>
      </p:sp>
      <p:sp>
        <p:nvSpPr>
          <p:cNvPr id="6" name="Content Placeholder 5"/>
          <p:cNvSpPr>
            <a:spLocks noGrp="1"/>
          </p:cNvSpPr>
          <p:nvPr>
            <p:ph sz="quarter" idx="15"/>
          </p:nvPr>
        </p:nvSpPr>
        <p:spPr>
          <a:xfrm>
            <a:off x="457200" y="1558412"/>
            <a:ext cx="3278038" cy="3419029"/>
          </a:xfrm>
        </p:spPr>
        <p:txBody>
          <a:bodyPr/>
          <a:lstStyle/>
          <a:p>
            <a:pPr marL="432" indent="0">
              <a:buNone/>
            </a:pPr>
            <a:r>
              <a:rPr lang="en-US" sz="2200" dirty="0"/>
              <a:t>Predicting the eventual (multiplied) effect of a change in autonomous expenditures requires knowing how big the multiplier is.</a:t>
            </a:r>
          </a:p>
        </p:txBody>
      </p:sp>
      <p:pic>
        <p:nvPicPr>
          <p:cNvPr id="8" name="Picture 7" descr="A graph depicts the multiplier effect and aggregate demand. For long description in Notes pane, press F6.">
            <a:extLst>
              <a:ext uri="{FF2B5EF4-FFF2-40B4-BE49-F238E27FC236}">
                <a16:creationId xmlns:a16="http://schemas.microsoft.com/office/drawing/2014/main" id="{CB9733D1-36D6-1831-60C0-D4AC00BB8295}"/>
              </a:ext>
            </a:extLst>
          </p:cNvPr>
          <p:cNvPicPr>
            <a:picLocks noChangeAspect="1"/>
          </p:cNvPicPr>
          <p:nvPr/>
        </p:nvPicPr>
        <p:blipFill>
          <a:blip r:embed="rId3"/>
          <a:stretch>
            <a:fillRect/>
          </a:stretch>
        </p:blipFill>
        <p:spPr>
          <a:xfrm>
            <a:off x="3920251" y="1558412"/>
            <a:ext cx="4766549" cy="3600183"/>
          </a:xfrm>
          <a:prstGeom prst="rect">
            <a:avLst/>
          </a:prstGeom>
        </p:spPr>
      </p:pic>
    </p:spTree>
    <p:extLst>
      <p:ext uri="{BB962C8B-B14F-4D97-AF65-F5344CB8AC3E}">
        <p14:creationId xmlns:p14="http://schemas.microsoft.com/office/powerpoint/2010/main" val="3356711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Figure 16.10 The Multiplier Effect of an Increase in Government Purchases</a:t>
            </a:r>
            <a:endParaRPr lang="en-IN" sz="3200" dirty="0"/>
          </a:p>
        </p:txBody>
      </p:sp>
      <p:sp>
        <p:nvSpPr>
          <p:cNvPr id="6" name="Content Placeholder 5"/>
          <p:cNvSpPr>
            <a:spLocks noGrp="1"/>
          </p:cNvSpPr>
          <p:nvPr>
            <p:ph sz="quarter" idx="15"/>
          </p:nvPr>
        </p:nvSpPr>
        <p:spPr>
          <a:xfrm>
            <a:off x="468313" y="1576916"/>
            <a:ext cx="4560887" cy="2338528"/>
          </a:xfrm>
        </p:spPr>
        <p:txBody>
          <a:bodyPr/>
          <a:lstStyle/>
          <a:p>
            <a:pPr marL="432" indent="0">
              <a:spcBef>
                <a:spcPts val="600"/>
              </a:spcBef>
              <a:buNone/>
            </a:pPr>
            <a:r>
              <a:rPr lang="en-US" sz="2000" dirty="0"/>
              <a:t>Suppose each increase in spending induces by half as much consumption spending.</a:t>
            </a:r>
          </a:p>
          <a:p>
            <a:pPr>
              <a:spcBef>
                <a:spcPts val="600"/>
              </a:spcBef>
            </a:pPr>
            <a:r>
              <a:rPr lang="en-US" sz="2000" dirty="0"/>
              <a:t>Over time, a $100 billion increase in government purchases will result in an additional $100 billion in induced consumption spending.</a:t>
            </a:r>
          </a:p>
        </p:txBody>
      </p:sp>
      <p:pic>
        <p:nvPicPr>
          <p:cNvPr id="10" name="Picture 9" descr="A table depict the multiplier effect of an increase in government purchases over time. For long description in Notes pane, press F6.">
            <a:extLst>
              <a:ext uri="{FF2B5EF4-FFF2-40B4-BE49-F238E27FC236}">
                <a16:creationId xmlns:a16="http://schemas.microsoft.com/office/drawing/2014/main" id="{762B08CC-939D-A274-251C-2AF9630BDA83}"/>
              </a:ext>
            </a:extLst>
          </p:cNvPr>
          <p:cNvPicPr>
            <a:picLocks noChangeAspect="1"/>
          </p:cNvPicPr>
          <p:nvPr/>
        </p:nvPicPr>
        <p:blipFill rotWithShape="1">
          <a:blip r:embed="rId3"/>
          <a:srcRect r="48380" b="66562"/>
          <a:stretch/>
        </p:blipFill>
        <p:spPr>
          <a:xfrm>
            <a:off x="468313" y="4131231"/>
            <a:ext cx="4901281" cy="1901634"/>
          </a:xfrm>
          <a:prstGeom prst="rect">
            <a:avLst/>
          </a:prstGeom>
        </p:spPr>
      </p:pic>
      <p:pic>
        <p:nvPicPr>
          <p:cNvPr id="8" name="Picture 7" descr="a bar graph depict the multiplier effect of an increase in government purchases over time. For long description in Notes pane, press F6.">
            <a:extLst>
              <a:ext uri="{FF2B5EF4-FFF2-40B4-BE49-F238E27FC236}">
                <a16:creationId xmlns:a16="http://schemas.microsoft.com/office/drawing/2014/main" id="{C9A500B5-0A8A-0B5F-62E4-4184B3068D37}"/>
              </a:ext>
            </a:extLst>
          </p:cNvPr>
          <p:cNvPicPr>
            <a:picLocks noChangeAspect="1"/>
          </p:cNvPicPr>
          <p:nvPr/>
        </p:nvPicPr>
        <p:blipFill rotWithShape="1">
          <a:blip r:embed="rId3"/>
          <a:srcRect l="56613"/>
          <a:stretch/>
        </p:blipFill>
        <p:spPr>
          <a:xfrm>
            <a:off x="5531923" y="1764246"/>
            <a:ext cx="3092101" cy="4268619"/>
          </a:xfrm>
          <a:prstGeom prst="rect">
            <a:avLst/>
          </a:prstGeom>
        </p:spPr>
      </p:pic>
    </p:spTree>
    <p:extLst>
      <p:ext uri="{BB962C8B-B14F-4D97-AF65-F5344CB8AC3E}">
        <p14:creationId xmlns:p14="http://schemas.microsoft.com/office/powerpoint/2010/main" val="320960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Multipliers for Government Purchases and Taxes</a:t>
            </a:r>
            <a:endParaRPr lang="en-IN" sz="3200" dirty="0"/>
          </a:p>
        </p:txBody>
      </p:sp>
      <p:sp>
        <p:nvSpPr>
          <p:cNvPr id="4" name="Content Placeholder 3"/>
          <p:cNvSpPr>
            <a:spLocks noGrp="1"/>
          </p:cNvSpPr>
          <p:nvPr>
            <p:ph sz="quarter" idx="13"/>
          </p:nvPr>
        </p:nvSpPr>
        <p:spPr>
          <a:xfrm>
            <a:off x="457199" y="1556327"/>
            <a:ext cx="8556171" cy="711860"/>
          </a:xfrm>
        </p:spPr>
        <p:txBody>
          <a:bodyPr/>
          <a:lstStyle/>
          <a:p>
            <a:pPr marL="432" indent="0">
              <a:buNone/>
            </a:pPr>
            <a:r>
              <a:rPr lang="en-US" sz="1800" dirty="0"/>
              <a:t>We can describe the total effect of a change (increase </a:t>
            </a:r>
            <a:r>
              <a:rPr lang="en-US" sz="1800" b="1" dirty="0"/>
              <a:t>or</a:t>
            </a:r>
            <a:r>
              <a:rPr lang="en-US" sz="1800" dirty="0"/>
              <a:t> decrease) in government purchases or taxes by measuring the change in equilibrium real G</a:t>
            </a:r>
            <a:r>
              <a:rPr lang="en-US" sz="100" dirty="0"/>
              <a:t> </a:t>
            </a:r>
            <a:r>
              <a:rPr lang="en-US" sz="1800" dirty="0"/>
              <a:t>D</a:t>
            </a:r>
            <a:r>
              <a:rPr lang="en-US" sz="100" dirty="0"/>
              <a:t> </a:t>
            </a:r>
            <a:r>
              <a:rPr lang="en-US" sz="1800" dirty="0"/>
              <a:t>P.</a:t>
            </a:r>
          </a:p>
        </p:txBody>
      </p:sp>
      <p:graphicFrame>
        <p:nvGraphicFramePr>
          <p:cNvPr id="6" name="Object 5" descr="Government purchases multiplier equals Change in equilibrium real G D P over Change in government purchases.">
            <a:extLst>
              <a:ext uri="{FF2B5EF4-FFF2-40B4-BE49-F238E27FC236}">
                <a16:creationId xmlns:a16="http://schemas.microsoft.com/office/drawing/2014/main" id="{A04B0246-4995-4043-A97B-90F753A93A3B}"/>
              </a:ext>
            </a:extLst>
          </p:cNvPr>
          <p:cNvGraphicFramePr>
            <a:graphicFrameLocks noChangeAspect="1"/>
          </p:cNvGraphicFramePr>
          <p:nvPr>
            <p:extLst>
              <p:ext uri="{D42A27DB-BD31-4B8C-83A1-F6EECF244321}">
                <p14:modId xmlns:p14="http://schemas.microsoft.com/office/powerpoint/2010/main" val="1712686081"/>
              </p:ext>
            </p:extLst>
          </p:nvPr>
        </p:nvGraphicFramePr>
        <p:xfrm>
          <a:off x="1218372" y="2506863"/>
          <a:ext cx="6707256" cy="548615"/>
        </p:xfrm>
        <a:graphic>
          <a:graphicData uri="http://schemas.openxmlformats.org/presentationml/2006/ole">
            <mc:AlternateContent xmlns:mc="http://schemas.openxmlformats.org/markup-compatibility/2006">
              <mc:Choice xmlns:v="urn:schemas-microsoft-com:vml" Requires="v">
                <p:oleObj name="Equation" r:id="rId3" imgW="9626400" imgH="787320" progId="Equation.DSMT4">
                  <p:embed/>
                </p:oleObj>
              </mc:Choice>
              <mc:Fallback>
                <p:oleObj name="Equation" r:id="rId3" imgW="9626400" imgH="787320" progId="Equation.DSMT4">
                  <p:embed/>
                  <p:pic>
                    <p:nvPicPr>
                      <p:cNvPr id="6" name="Object 5" descr="Government purchases multiplier equals Change in equilibrium real G D P over Change in government purchases.">
                        <a:extLst>
                          <a:ext uri="{FF2B5EF4-FFF2-40B4-BE49-F238E27FC236}">
                            <a16:creationId xmlns:a16="http://schemas.microsoft.com/office/drawing/2014/main" id="{A04B0246-4995-4043-A97B-90F753A93A3B}"/>
                          </a:ext>
                        </a:extLst>
                      </p:cNvPr>
                      <p:cNvPicPr/>
                      <p:nvPr/>
                    </p:nvPicPr>
                    <p:blipFill>
                      <a:blip r:embed="rId4"/>
                      <a:stretch>
                        <a:fillRect/>
                      </a:stretch>
                    </p:blipFill>
                    <p:spPr>
                      <a:xfrm>
                        <a:off x="1218372" y="2506863"/>
                        <a:ext cx="6707256" cy="548615"/>
                      </a:xfrm>
                      <a:prstGeom prst="rect">
                        <a:avLst/>
                      </a:prstGeom>
                    </p:spPr>
                  </p:pic>
                </p:oleObj>
              </mc:Fallback>
            </mc:AlternateContent>
          </a:graphicData>
        </a:graphic>
      </p:graphicFrame>
      <p:graphicFrame>
        <p:nvGraphicFramePr>
          <p:cNvPr id="7" name="Object 6" descr="Tax multiplier equals change in equilibrium real G D P over Change in taxes.">
            <a:extLst>
              <a:ext uri="{FF2B5EF4-FFF2-40B4-BE49-F238E27FC236}">
                <a16:creationId xmlns:a16="http://schemas.microsoft.com/office/drawing/2014/main" id="{7B110D1E-CB4E-4102-AC6E-1C5F1A094252}"/>
              </a:ext>
            </a:extLst>
          </p:cNvPr>
          <p:cNvGraphicFramePr>
            <a:graphicFrameLocks noChangeAspect="1"/>
          </p:cNvGraphicFramePr>
          <p:nvPr>
            <p:extLst>
              <p:ext uri="{D42A27DB-BD31-4B8C-83A1-F6EECF244321}">
                <p14:modId xmlns:p14="http://schemas.microsoft.com/office/powerpoint/2010/main" val="1378466854"/>
              </p:ext>
            </p:extLst>
          </p:nvPr>
        </p:nvGraphicFramePr>
        <p:xfrm>
          <a:off x="2963134" y="3245334"/>
          <a:ext cx="4998119" cy="592511"/>
        </p:xfrm>
        <a:graphic>
          <a:graphicData uri="http://schemas.openxmlformats.org/presentationml/2006/ole">
            <mc:AlternateContent xmlns:mc="http://schemas.openxmlformats.org/markup-compatibility/2006">
              <mc:Choice xmlns:v="urn:schemas-microsoft-com:vml" Requires="v">
                <p:oleObj name="Equation" r:id="rId5" imgW="6642000" imgH="787320" progId="Equation.DSMT4">
                  <p:embed/>
                </p:oleObj>
              </mc:Choice>
              <mc:Fallback>
                <p:oleObj name="Equation" r:id="rId5" imgW="6642000" imgH="787320" progId="Equation.DSMT4">
                  <p:embed/>
                  <p:pic>
                    <p:nvPicPr>
                      <p:cNvPr id="7" name="Object 6" descr="Tax multiplier equals change in equilibrium real G D P over Change in taxes.">
                        <a:extLst>
                          <a:ext uri="{FF2B5EF4-FFF2-40B4-BE49-F238E27FC236}">
                            <a16:creationId xmlns:a16="http://schemas.microsoft.com/office/drawing/2014/main" id="{7B110D1E-CB4E-4102-AC6E-1C5F1A094252}"/>
                          </a:ext>
                        </a:extLst>
                      </p:cNvPr>
                      <p:cNvPicPr/>
                      <p:nvPr/>
                    </p:nvPicPr>
                    <p:blipFill>
                      <a:blip r:embed="rId6"/>
                      <a:stretch>
                        <a:fillRect/>
                      </a:stretch>
                    </p:blipFill>
                    <p:spPr>
                      <a:xfrm>
                        <a:off x="2963134" y="3245334"/>
                        <a:ext cx="4998119" cy="592511"/>
                      </a:xfrm>
                      <a:prstGeom prst="rect">
                        <a:avLst/>
                      </a:prstGeom>
                    </p:spPr>
                  </p:pic>
                </p:oleObj>
              </mc:Fallback>
            </mc:AlternateContent>
          </a:graphicData>
        </a:graphic>
      </p:graphicFrame>
      <p:sp>
        <p:nvSpPr>
          <p:cNvPr id="5" name="Content Placeholder 4"/>
          <p:cNvSpPr>
            <a:spLocks noGrp="1"/>
          </p:cNvSpPr>
          <p:nvPr>
            <p:ph sz="quarter" idx="14"/>
          </p:nvPr>
        </p:nvSpPr>
        <p:spPr>
          <a:xfrm>
            <a:off x="457200" y="3971925"/>
            <a:ext cx="8229600" cy="2265363"/>
          </a:xfrm>
        </p:spPr>
        <p:txBody>
          <a:bodyPr/>
          <a:lstStyle/>
          <a:p>
            <a:pPr marL="0" lvl="0" indent="0">
              <a:buSzPts val="2200"/>
              <a:buNone/>
            </a:pPr>
            <a:r>
              <a:rPr lang="en-US" sz="1800" dirty="0"/>
              <a:t>The tax multiplier will be a negative number: an increase in taxes will </a:t>
            </a:r>
            <a:r>
              <a:rPr lang="en-US" sz="1800" b="1" dirty="0"/>
              <a:t>decrease</a:t>
            </a:r>
            <a:r>
              <a:rPr lang="en-US" sz="1800" dirty="0"/>
              <a:t> equilibrium real G</a:t>
            </a:r>
            <a:r>
              <a:rPr lang="en-US" sz="100" dirty="0"/>
              <a:t> </a:t>
            </a:r>
            <a:r>
              <a:rPr lang="en-US" sz="1800" dirty="0"/>
              <a:t>D</a:t>
            </a:r>
            <a:r>
              <a:rPr lang="en-US" sz="100" dirty="0"/>
              <a:t> </a:t>
            </a:r>
            <a:r>
              <a:rPr lang="en-US" sz="1800" dirty="0"/>
              <a:t>P and vice versa.</a:t>
            </a:r>
          </a:p>
          <a:p>
            <a:pPr marL="0" lvl="0" indent="0">
              <a:buSzPts val="2200"/>
              <a:buNone/>
            </a:pPr>
            <a:r>
              <a:rPr lang="en-US" sz="1800" dirty="0"/>
              <a:t>We expect the tax multiplier to be </a:t>
            </a:r>
            <a:r>
              <a:rPr lang="en-US" sz="1800" b="1" dirty="0"/>
              <a:t>smaller</a:t>
            </a:r>
            <a:r>
              <a:rPr lang="en-US" sz="1800" i="1" dirty="0"/>
              <a:t> </a:t>
            </a:r>
            <a:r>
              <a:rPr lang="en-US" sz="1800" dirty="0"/>
              <a:t>(in absolute value) than the government purchases multiplier.</a:t>
            </a:r>
          </a:p>
          <a:p>
            <a:pPr marL="255600" lvl="0"/>
            <a:r>
              <a:rPr lang="en-US" sz="1800" dirty="0"/>
              <a:t>Why? A $100 billion increase in purchases initially increases spending by $100 billion; but a $100 billion tax cut is partially spent and partially saved.</a:t>
            </a:r>
          </a:p>
        </p:txBody>
      </p:sp>
    </p:spTree>
    <p:extLst>
      <p:ext uri="{BB962C8B-B14F-4D97-AF65-F5344CB8AC3E}">
        <p14:creationId xmlns:p14="http://schemas.microsoft.com/office/powerpoint/2010/main" val="391713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500"/>
                                        <p:tgtEl>
                                          <p:spTgt spid="5">
                                            <p:txEl>
                                              <p:pRg st="1" end="1"/>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fade">
                                      <p:cBhvr>
                                        <p:cTn id="2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36154-BDFD-4C26-A279-2B33443D714E}"/>
              </a:ext>
            </a:extLst>
          </p:cNvPr>
          <p:cNvSpPr>
            <a:spLocks noGrp="1"/>
          </p:cNvSpPr>
          <p:nvPr>
            <p:ph type="title"/>
          </p:nvPr>
        </p:nvSpPr>
        <p:spPr/>
        <p:txBody>
          <a:bodyPr/>
          <a:lstStyle/>
          <a:p>
            <a:r>
              <a:rPr lang="en-US" sz="3200" dirty="0"/>
              <a:t>The Transfer Payments Multiplier</a:t>
            </a:r>
          </a:p>
        </p:txBody>
      </p:sp>
      <p:graphicFrame>
        <p:nvGraphicFramePr>
          <p:cNvPr id="6" name="Object 5" descr="Transfer payments multiplier equals change in equilibrium real G D P over Change in transfer payments.">
            <a:extLst>
              <a:ext uri="{FF2B5EF4-FFF2-40B4-BE49-F238E27FC236}">
                <a16:creationId xmlns:a16="http://schemas.microsoft.com/office/drawing/2014/main" id="{FCD7743E-0E52-4F19-81FE-93A282B7DE89}"/>
              </a:ext>
            </a:extLst>
          </p:cNvPr>
          <p:cNvGraphicFramePr>
            <a:graphicFrameLocks noChangeAspect="1"/>
          </p:cNvGraphicFramePr>
          <p:nvPr>
            <p:extLst>
              <p:ext uri="{D42A27DB-BD31-4B8C-83A1-F6EECF244321}">
                <p14:modId xmlns:p14="http://schemas.microsoft.com/office/powerpoint/2010/main" val="2031475389"/>
              </p:ext>
            </p:extLst>
          </p:nvPr>
        </p:nvGraphicFramePr>
        <p:xfrm>
          <a:off x="690816" y="1857741"/>
          <a:ext cx="7210149" cy="654266"/>
        </p:xfrm>
        <a:graphic>
          <a:graphicData uri="http://schemas.openxmlformats.org/presentationml/2006/ole">
            <mc:AlternateContent xmlns:mc="http://schemas.openxmlformats.org/markup-compatibility/2006">
              <mc:Choice xmlns:v="urn:schemas-microsoft-com:vml" Requires="v">
                <p:oleObj name="Equation" r:id="rId2" imgW="8686800" imgH="787320" progId="Equation.DSMT4">
                  <p:embed/>
                </p:oleObj>
              </mc:Choice>
              <mc:Fallback>
                <p:oleObj name="Equation" r:id="rId2" imgW="8686800" imgH="787320" progId="Equation.DSMT4">
                  <p:embed/>
                  <p:pic>
                    <p:nvPicPr>
                      <p:cNvPr id="6" name="Object 5" descr="Transfer payments multiplier equals change in equilibrium real G D P over Change in transfer payments.">
                        <a:extLst>
                          <a:ext uri="{FF2B5EF4-FFF2-40B4-BE49-F238E27FC236}">
                            <a16:creationId xmlns:a16="http://schemas.microsoft.com/office/drawing/2014/main" id="{FCD7743E-0E52-4F19-81FE-93A282B7DE89}"/>
                          </a:ext>
                        </a:extLst>
                      </p:cNvPr>
                      <p:cNvPicPr/>
                      <p:nvPr/>
                    </p:nvPicPr>
                    <p:blipFill>
                      <a:blip r:embed="rId3"/>
                      <a:stretch>
                        <a:fillRect/>
                      </a:stretch>
                    </p:blipFill>
                    <p:spPr>
                      <a:xfrm>
                        <a:off x="690816" y="1857741"/>
                        <a:ext cx="7210149" cy="654266"/>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A580AE56-070A-4942-84C0-A6EAA27499CC}"/>
              </a:ext>
            </a:extLst>
          </p:cNvPr>
          <p:cNvSpPr>
            <a:spLocks noGrp="1"/>
          </p:cNvSpPr>
          <p:nvPr>
            <p:ph sz="quarter" idx="13"/>
          </p:nvPr>
        </p:nvSpPr>
        <p:spPr>
          <a:xfrm>
            <a:off x="457200" y="3057099"/>
            <a:ext cx="8232775" cy="2970088"/>
          </a:xfrm>
        </p:spPr>
        <p:txBody>
          <a:bodyPr/>
          <a:lstStyle/>
          <a:p>
            <a:pPr marL="432" indent="0" algn="l">
              <a:buNone/>
            </a:pPr>
            <a:r>
              <a:rPr lang="en-US" sz="2000" dirty="0"/>
              <a:t>T</a:t>
            </a:r>
            <a:r>
              <a:rPr lang="en-US" sz="2000" b="0" i="0" u="none" strike="noStrike" baseline="0" dirty="0"/>
              <a:t>ransfer payments are spending by the federal government for which it doesn’t receive a good or service in return.</a:t>
            </a:r>
          </a:p>
          <a:p>
            <a:pPr marL="432" indent="0" algn="l">
              <a:buNone/>
            </a:pPr>
            <a:r>
              <a:rPr lang="en-US" sz="2000" b="1" i="0" u="none" strike="noStrike" baseline="0" dirty="0"/>
              <a:t>Example</a:t>
            </a:r>
            <a:r>
              <a:rPr lang="en-US" sz="2000" b="0" i="0" u="none" strike="noStrike" baseline="0" dirty="0"/>
              <a:t>: </a:t>
            </a:r>
            <a:r>
              <a:rPr lang="en-US" sz="2000" dirty="0"/>
              <a:t>T</a:t>
            </a:r>
            <a:r>
              <a:rPr lang="en-US" sz="2000" b="0" i="0" u="none" strike="noStrike" baseline="0" dirty="0"/>
              <a:t>he American Rescue Plan, signed into law in March 2021, sent $1,400 checks to many people with “no strings attached.”</a:t>
            </a:r>
          </a:p>
          <a:p>
            <a:pPr marL="432" indent="0" algn="l">
              <a:buNone/>
            </a:pPr>
            <a:r>
              <a:rPr lang="en-US" sz="2000" b="0" i="0" u="none" strike="noStrike" baseline="0" dirty="0"/>
              <a:t>An increase in transfer payments increases household disposable income, which will increase consumption spending and have a multiplier effect. This multiplier is a positive number.</a:t>
            </a:r>
            <a:endParaRPr lang="en-US" sz="2000" dirty="0"/>
          </a:p>
        </p:txBody>
      </p:sp>
    </p:spTree>
    <p:extLst>
      <p:ext uri="{BB962C8B-B14F-4D97-AF65-F5344CB8AC3E}">
        <p14:creationId xmlns:p14="http://schemas.microsoft.com/office/powerpoint/2010/main" val="197465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The Effect of Changes in the Tax Rate</a:t>
            </a:r>
            <a:endParaRPr lang="en-IN" sz="3200" dirty="0"/>
          </a:p>
        </p:txBody>
      </p:sp>
      <p:sp>
        <p:nvSpPr>
          <p:cNvPr id="3" name="Content Placeholder 2"/>
          <p:cNvSpPr>
            <a:spLocks noGrp="1"/>
          </p:cNvSpPr>
          <p:nvPr>
            <p:ph sz="quarter" idx="13"/>
          </p:nvPr>
        </p:nvSpPr>
        <p:spPr>
          <a:xfrm>
            <a:off x="457200" y="1554920"/>
            <a:ext cx="8232775" cy="4313445"/>
          </a:xfrm>
        </p:spPr>
        <p:txBody>
          <a:bodyPr/>
          <a:lstStyle/>
          <a:p>
            <a:pPr marL="432" indent="0">
              <a:buNone/>
            </a:pPr>
            <a:r>
              <a:rPr lang="en-US" sz="2200" dirty="0"/>
              <a:t>The tax multiplier applies to changes in the </a:t>
            </a:r>
            <a:r>
              <a:rPr lang="en-US" sz="2200" b="1" dirty="0"/>
              <a:t>amount </a:t>
            </a:r>
            <a:r>
              <a:rPr lang="en-US" sz="2200" dirty="0"/>
              <a:t>of taxes, without changes in </a:t>
            </a:r>
            <a:r>
              <a:rPr lang="en-US" sz="2200" b="1" dirty="0"/>
              <a:t>tax rates</a:t>
            </a:r>
            <a:r>
              <a:rPr lang="en-US" sz="2200" dirty="0"/>
              <a:t>.</a:t>
            </a:r>
          </a:p>
          <a:p>
            <a:pPr marL="432" indent="0">
              <a:buNone/>
            </a:pPr>
            <a:r>
              <a:rPr lang="en-US" sz="2200" b="1" dirty="0"/>
              <a:t>Example: </a:t>
            </a:r>
            <a:r>
              <a:rPr lang="en-US" sz="2200" dirty="0"/>
              <a:t>In 2009 and 2010, the federal government enacted the</a:t>
            </a:r>
            <a:r>
              <a:rPr lang="en-US" sz="2200" b="1" dirty="0"/>
              <a:t> </a:t>
            </a:r>
            <a:r>
              <a:rPr lang="en-US" sz="2200" dirty="0"/>
              <a:t>Making Work Pay Tax Credit: a $400 reduction in taxes for working individuals ($800 for households).</a:t>
            </a:r>
          </a:p>
          <a:p>
            <a:pPr marL="432" indent="0">
              <a:buNone/>
            </a:pPr>
            <a:r>
              <a:rPr lang="en-US" sz="2200" dirty="0"/>
              <a:t>Decreases in tax </a:t>
            </a:r>
            <a:r>
              <a:rPr lang="en-US" sz="2200" b="1" dirty="0"/>
              <a:t>rates</a:t>
            </a:r>
            <a:r>
              <a:rPr lang="en-US" sz="2200" dirty="0"/>
              <a:t> have a slightly different effect:</a:t>
            </a:r>
          </a:p>
          <a:p>
            <a:pPr marL="432000" indent="-432000">
              <a:buFont typeface="+mj-lt"/>
              <a:buAutoNum type="arabicPeriod"/>
            </a:pPr>
            <a:r>
              <a:rPr lang="en-US" sz="2200" dirty="0"/>
              <a:t>Increasing the disposable income of households, leading them to increase their consumption spending</a:t>
            </a:r>
          </a:p>
          <a:p>
            <a:pPr marL="432000" indent="-432000">
              <a:buFont typeface="+mj-lt"/>
              <a:buAutoNum type="arabicPeriod"/>
            </a:pPr>
            <a:r>
              <a:rPr lang="en-US" sz="2200" dirty="0"/>
              <a:t>Increasing the size of the multiplier effect, since more of any increase in income becomes disposable income</a:t>
            </a:r>
          </a:p>
        </p:txBody>
      </p:sp>
    </p:spTree>
    <p:extLst>
      <p:ext uri="{BB962C8B-B14F-4D97-AF65-F5344CB8AC3E}">
        <p14:creationId xmlns:p14="http://schemas.microsoft.com/office/powerpoint/2010/main" val="1678104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Figure 16.11 The Multiplier Effect and Aggregate Supply</a:t>
            </a:r>
            <a:endParaRPr lang="en-IN" sz="3200" dirty="0"/>
          </a:p>
        </p:txBody>
      </p:sp>
      <p:sp>
        <p:nvSpPr>
          <p:cNvPr id="4" name="Content Placeholder 3"/>
          <p:cNvSpPr>
            <a:spLocks noGrp="1"/>
          </p:cNvSpPr>
          <p:nvPr>
            <p:ph sz="quarter" idx="13"/>
          </p:nvPr>
        </p:nvSpPr>
        <p:spPr>
          <a:xfrm>
            <a:off x="457200" y="1558413"/>
            <a:ext cx="2924355" cy="4678876"/>
          </a:xfrm>
        </p:spPr>
        <p:txBody>
          <a:bodyPr/>
          <a:lstStyle/>
          <a:p>
            <a:pPr marL="432" indent="0">
              <a:buNone/>
            </a:pPr>
            <a:r>
              <a:rPr lang="en-US" sz="1800" dirty="0">
                <a:latin typeface="+mn-lt"/>
              </a:rPr>
              <a:t>An increase in aggregate demand will not only raise real G</a:t>
            </a:r>
            <a:r>
              <a:rPr lang="en-US" sz="100" dirty="0">
                <a:latin typeface="+mn-lt"/>
              </a:rPr>
              <a:t> </a:t>
            </a:r>
            <a:r>
              <a:rPr lang="en-US" sz="1800" dirty="0">
                <a:latin typeface="+mn-lt"/>
              </a:rPr>
              <a:t>D</a:t>
            </a:r>
            <a:r>
              <a:rPr lang="en-US" sz="100" dirty="0">
                <a:latin typeface="+mn-lt"/>
              </a:rPr>
              <a:t> </a:t>
            </a:r>
            <a:r>
              <a:rPr lang="en-US" sz="1800" dirty="0">
                <a:latin typeface="+mn-lt"/>
              </a:rPr>
              <a:t>P; it will also raise the price level because the short-run aggregate supply curve is upward sloping.</a:t>
            </a:r>
          </a:p>
          <a:p>
            <a:pPr marL="432" indent="0">
              <a:buNone/>
            </a:pPr>
            <a:r>
              <a:rPr lang="en-US" sz="1800" dirty="0">
                <a:latin typeface="+mn-lt"/>
              </a:rPr>
              <a:t>Suppose that between the autonomous and induced effects fiscal policy causes aggregate demand to increase by $0.2 trillion.</a:t>
            </a:r>
          </a:p>
          <a:p>
            <a:pPr marL="255600" indent="-255600"/>
            <a:r>
              <a:rPr lang="en-US" sz="1800" dirty="0">
                <a:latin typeface="+mn-lt"/>
              </a:rPr>
              <a:t>The resulting real G</a:t>
            </a:r>
            <a:r>
              <a:rPr lang="en-US" sz="100" dirty="0">
                <a:latin typeface="+mn-lt"/>
              </a:rPr>
              <a:t> </a:t>
            </a:r>
            <a:r>
              <a:rPr lang="en-US" sz="1800" dirty="0">
                <a:latin typeface="+mn-lt"/>
              </a:rPr>
              <a:t>D</a:t>
            </a:r>
            <a:r>
              <a:rPr lang="en-US" sz="100" dirty="0">
                <a:latin typeface="+mn-lt"/>
              </a:rPr>
              <a:t> </a:t>
            </a:r>
            <a:r>
              <a:rPr lang="en-US" sz="1800" dirty="0">
                <a:latin typeface="+mn-lt"/>
              </a:rPr>
              <a:t>P increase is smaller—only $0.1 trillion. The price level also rises.</a:t>
            </a:r>
          </a:p>
        </p:txBody>
      </p:sp>
      <p:pic>
        <p:nvPicPr>
          <p:cNvPr id="8" name="Picture 7" descr="A graph depicts the multiplier effect and aggregate supply. For long description in Notes pane, press F6.">
            <a:extLst>
              <a:ext uri="{FF2B5EF4-FFF2-40B4-BE49-F238E27FC236}">
                <a16:creationId xmlns:a16="http://schemas.microsoft.com/office/drawing/2014/main" id="{30B396EE-AE4C-82FC-DC23-F2C78D5B0332}"/>
              </a:ext>
            </a:extLst>
          </p:cNvPr>
          <p:cNvPicPr>
            <a:picLocks noChangeAspect="1"/>
          </p:cNvPicPr>
          <p:nvPr/>
        </p:nvPicPr>
        <p:blipFill>
          <a:blip r:embed="rId3"/>
          <a:stretch>
            <a:fillRect/>
          </a:stretch>
        </p:blipFill>
        <p:spPr>
          <a:xfrm>
            <a:off x="3492135" y="1754126"/>
            <a:ext cx="5196736" cy="3127124"/>
          </a:xfrm>
          <a:prstGeom prst="rect">
            <a:avLst/>
          </a:prstGeom>
        </p:spPr>
      </p:pic>
    </p:spTree>
    <p:extLst>
      <p:ext uri="{BB962C8B-B14F-4D97-AF65-F5344CB8AC3E}">
        <p14:creationId xmlns:p14="http://schemas.microsoft.com/office/powerpoint/2010/main" val="813474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chemeClr val="tx2"/>
                </a:solidFill>
              </a:rPr>
              <a:t>The Multipliers Work in Both Directions</a:t>
            </a:r>
            <a:endParaRPr lang="en-IN" sz="3200" dirty="0">
              <a:solidFill>
                <a:schemeClr val="tx2"/>
              </a:solidFill>
            </a:endParaRPr>
          </a:p>
        </p:txBody>
      </p:sp>
      <p:sp>
        <p:nvSpPr>
          <p:cNvPr id="3" name="Content Placeholder 2"/>
          <p:cNvSpPr>
            <a:spLocks noGrp="1"/>
          </p:cNvSpPr>
          <p:nvPr>
            <p:ph sz="quarter" idx="13"/>
          </p:nvPr>
        </p:nvSpPr>
        <p:spPr>
          <a:xfrm>
            <a:off x="457201" y="1554921"/>
            <a:ext cx="8128660" cy="3499680"/>
          </a:xfrm>
        </p:spPr>
        <p:txBody>
          <a:bodyPr/>
          <a:lstStyle/>
          <a:p>
            <a:pPr marL="432" indent="0">
              <a:buNone/>
            </a:pPr>
            <a:r>
              <a:rPr lang="en-US" sz="2200" dirty="0"/>
              <a:t>An increase in government purchases and a cut in taxes have a positive multiplier effect.</a:t>
            </a:r>
          </a:p>
          <a:p>
            <a:pPr marL="432" indent="0">
              <a:buNone/>
            </a:pPr>
            <a:r>
              <a:rPr lang="en-US" sz="2200" dirty="0"/>
              <a:t>A decrease in government purchases, and an increase in taxes have a </a:t>
            </a:r>
            <a:r>
              <a:rPr lang="en-US" sz="2200" b="1" dirty="0"/>
              <a:t>negative</a:t>
            </a:r>
            <a:r>
              <a:rPr lang="en-US" sz="2200" dirty="0"/>
              <a:t> multiplier effect.</a:t>
            </a:r>
          </a:p>
          <a:p>
            <a:r>
              <a:rPr lang="en-US" sz="2200" b="1" dirty="0"/>
              <a:t>Example: </a:t>
            </a:r>
            <a:r>
              <a:rPr lang="en-US" sz="2200" dirty="0"/>
              <a:t>A reduction in government spending on defense initially affects defense contractors, but then it would spread to suppliers to and employees of those contractors and then to other firms and workers.</a:t>
            </a:r>
          </a:p>
        </p:txBody>
      </p:sp>
    </p:spTree>
    <p:extLst>
      <p:ext uri="{BB962C8B-B14F-4D97-AF65-F5344CB8AC3E}">
        <p14:creationId xmlns:p14="http://schemas.microsoft.com/office/powerpoint/2010/main" val="3345120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16.5 The Limits to Using Fiscal Policy to Stabilize the Economy</a:t>
            </a:r>
            <a:endParaRPr lang="en-IN" sz="3200" dirty="0"/>
          </a:p>
        </p:txBody>
      </p:sp>
      <p:sp>
        <p:nvSpPr>
          <p:cNvPr id="4" name="Content Placeholder 3"/>
          <p:cNvSpPr>
            <a:spLocks noGrp="1"/>
          </p:cNvSpPr>
          <p:nvPr>
            <p:ph sz="quarter" idx="13"/>
          </p:nvPr>
        </p:nvSpPr>
        <p:spPr>
          <a:xfrm>
            <a:off x="457200" y="1552575"/>
            <a:ext cx="8382000" cy="492535"/>
          </a:xfrm>
        </p:spPr>
        <p:txBody>
          <a:bodyPr/>
          <a:lstStyle/>
          <a:p>
            <a:pPr marL="432" indent="0">
              <a:buNone/>
            </a:pPr>
            <a:r>
              <a:rPr lang="en-US" sz="2000" b="1" dirty="0"/>
              <a:t>Discuss the difficulties that can arise in implementing fiscal policy.</a:t>
            </a:r>
          </a:p>
        </p:txBody>
      </p:sp>
      <p:sp>
        <p:nvSpPr>
          <p:cNvPr id="5" name="Content Placeholder 4"/>
          <p:cNvSpPr>
            <a:spLocks noGrp="1"/>
          </p:cNvSpPr>
          <p:nvPr>
            <p:ph sz="quarter" idx="14"/>
          </p:nvPr>
        </p:nvSpPr>
        <p:spPr>
          <a:xfrm>
            <a:off x="457200" y="2160270"/>
            <a:ext cx="8232128" cy="3099988"/>
          </a:xfrm>
        </p:spPr>
        <p:txBody>
          <a:bodyPr/>
          <a:lstStyle/>
          <a:p>
            <a:pPr marL="432" indent="0">
              <a:buNone/>
            </a:pPr>
            <a:r>
              <a:rPr lang="en-US" sz="2200" dirty="0"/>
              <a:t>For several reasons, fiscal policy may be even less effective than monetary policy at countercyclical stabilization:</a:t>
            </a:r>
          </a:p>
          <a:p>
            <a:r>
              <a:rPr lang="en-US" sz="2200" b="1" dirty="0"/>
              <a:t>Timing</a:t>
            </a:r>
            <a:r>
              <a:rPr lang="en-US" sz="2200" dirty="0"/>
              <a:t> fiscal policy is harder, due to:</a:t>
            </a:r>
          </a:p>
          <a:p>
            <a:pPr lvl="1" indent="-284400"/>
            <a:r>
              <a:rPr lang="en-US" sz="2200" dirty="0"/>
              <a:t>Legislative delay: Congress needs to agree on the actions.</a:t>
            </a:r>
          </a:p>
          <a:p>
            <a:pPr lvl="1" indent="-284400"/>
            <a:r>
              <a:rPr lang="en-US" sz="2200" dirty="0"/>
              <a:t>Implementation delay: Large spending projects may take months or even years to begin, even once approved.</a:t>
            </a:r>
          </a:p>
          <a:p>
            <a:r>
              <a:rPr lang="en-US" sz="2200" dirty="0"/>
              <a:t>Government spending might </a:t>
            </a:r>
            <a:r>
              <a:rPr lang="en-US" sz="2200" b="1" dirty="0"/>
              <a:t>crowd</a:t>
            </a:r>
            <a:r>
              <a:rPr lang="en-US" sz="2200" dirty="0"/>
              <a:t> </a:t>
            </a:r>
            <a:r>
              <a:rPr lang="en-US" sz="2200" b="1" dirty="0"/>
              <a:t>out </a:t>
            </a:r>
            <a:r>
              <a:rPr lang="en-US" sz="2200" dirty="0"/>
              <a:t>private spending</a:t>
            </a:r>
          </a:p>
        </p:txBody>
      </p:sp>
      <p:sp>
        <p:nvSpPr>
          <p:cNvPr id="7" name="Content Placeholder 6"/>
          <p:cNvSpPr>
            <a:spLocks noGrp="1"/>
          </p:cNvSpPr>
          <p:nvPr>
            <p:ph sz="quarter" idx="16"/>
          </p:nvPr>
        </p:nvSpPr>
        <p:spPr>
          <a:xfrm>
            <a:off x="457200" y="5359597"/>
            <a:ext cx="8232128" cy="880304"/>
          </a:xfrm>
        </p:spPr>
        <p:txBody>
          <a:bodyPr/>
          <a:lstStyle/>
          <a:p>
            <a:pPr marL="432" indent="0">
              <a:buNone/>
            </a:pPr>
            <a:r>
              <a:rPr lang="en-US" sz="2200" b="1" dirty="0"/>
              <a:t>Crowding out</a:t>
            </a:r>
            <a:r>
              <a:rPr lang="en-US" sz="2200" dirty="0"/>
              <a:t>: A decline in private expenditures as a result of an increase in government purchases.</a:t>
            </a:r>
          </a:p>
        </p:txBody>
      </p:sp>
    </p:spTree>
    <p:extLst>
      <p:ext uri="{BB962C8B-B14F-4D97-AF65-F5344CB8AC3E}">
        <p14:creationId xmlns:p14="http://schemas.microsoft.com/office/powerpoint/2010/main" val="460415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Effect transition="in" filter="fade">
                                      <p:cBhvr>
                                        <p:cTn id="3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7"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371"/>
            <a:ext cx="8298091" cy="1097279"/>
          </a:xfrm>
        </p:spPr>
        <p:txBody>
          <a:bodyPr/>
          <a:lstStyle/>
          <a:p>
            <a:r>
              <a:rPr lang="en-US" sz="3000" dirty="0">
                <a:solidFill>
                  <a:schemeClr val="tx2"/>
                </a:solidFill>
              </a:rPr>
              <a:t>Apply the Concept: Why Was the Recession of 2007–2009 So Severe? </a:t>
            </a:r>
            <a:r>
              <a:rPr lang="en-US" sz="2000" b="0" dirty="0">
                <a:solidFill>
                  <a:schemeClr val="tx2"/>
                </a:solidFill>
              </a:rPr>
              <a:t>(1 of 2)</a:t>
            </a:r>
            <a:endParaRPr lang="en-IN" sz="2000" dirty="0">
              <a:solidFill>
                <a:schemeClr val="tx2"/>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83479457"/>
              </p:ext>
            </p:extLst>
          </p:nvPr>
        </p:nvGraphicFramePr>
        <p:xfrm>
          <a:off x="522515" y="1722395"/>
          <a:ext cx="8153172" cy="1341120"/>
        </p:xfrm>
        <a:graphic>
          <a:graphicData uri="http://schemas.openxmlformats.org/drawingml/2006/table">
            <a:tbl>
              <a:tblPr firstRow="1" bandRow="1">
                <a:tableStyleId>{2D5ABB26-0587-4C30-8999-92F81FD0307C}</a:tableStyleId>
              </a:tblPr>
              <a:tblGrid>
                <a:gridCol w="2038293">
                  <a:extLst>
                    <a:ext uri="{9D8B030D-6E8A-4147-A177-3AD203B41FA5}">
                      <a16:colId xmlns:a16="http://schemas.microsoft.com/office/drawing/2014/main" val="3882480235"/>
                    </a:ext>
                  </a:extLst>
                </a:gridCol>
                <a:gridCol w="1426992">
                  <a:extLst>
                    <a:ext uri="{9D8B030D-6E8A-4147-A177-3AD203B41FA5}">
                      <a16:colId xmlns:a16="http://schemas.microsoft.com/office/drawing/2014/main" val="397531135"/>
                    </a:ext>
                  </a:extLst>
                </a:gridCol>
                <a:gridCol w="2286000">
                  <a:extLst>
                    <a:ext uri="{9D8B030D-6E8A-4147-A177-3AD203B41FA5}">
                      <a16:colId xmlns:a16="http://schemas.microsoft.com/office/drawing/2014/main" val="740826408"/>
                    </a:ext>
                  </a:extLst>
                </a:gridCol>
                <a:gridCol w="2401887">
                  <a:extLst>
                    <a:ext uri="{9D8B030D-6E8A-4147-A177-3AD203B41FA5}">
                      <a16:colId xmlns:a16="http://schemas.microsoft.com/office/drawing/2014/main" val="2804851875"/>
                    </a:ext>
                  </a:extLst>
                </a:gridCol>
              </a:tblGrid>
              <a:tr h="219125">
                <a:tc>
                  <a:txBody>
                    <a:bodyPr/>
                    <a:lstStyle/>
                    <a:p>
                      <a:r>
                        <a:rPr lang="en-US" sz="100" b="1" dirty="0">
                          <a:solidFill>
                            <a:schemeClr val="tx1"/>
                          </a:solidFill>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dirty="0">
                          <a:solidFill>
                            <a:schemeClr val="tx1"/>
                          </a:solidFill>
                        </a:rPr>
                        <a:t>Duration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chemeClr val="tx1"/>
                          </a:solidFill>
                        </a:rPr>
                        <a:t>Decline in Real G</a:t>
                      </a:r>
                      <a:r>
                        <a:rPr lang="en-US" sz="100" b="1" dirty="0">
                          <a:solidFill>
                            <a:schemeClr val="tx1"/>
                          </a:solidFill>
                        </a:rPr>
                        <a:t> </a:t>
                      </a:r>
                      <a:r>
                        <a:rPr lang="en-US" b="1" dirty="0">
                          <a:solidFill>
                            <a:schemeClr val="tx1"/>
                          </a:solidFill>
                        </a:rPr>
                        <a:t>D</a:t>
                      </a:r>
                      <a:r>
                        <a:rPr lang="en-US" sz="100" b="1" dirty="0">
                          <a:solidFill>
                            <a:schemeClr val="tx1"/>
                          </a:solidFill>
                        </a:rPr>
                        <a:t> </a:t>
                      </a:r>
                      <a:r>
                        <a:rPr lang="en-US" b="1" dirty="0">
                          <a:solidFill>
                            <a:schemeClr val="tx1"/>
                          </a:solidFill>
                        </a:rPr>
                        <a:t>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chemeClr val="tx1"/>
                          </a:solidFill>
                        </a:rPr>
                        <a:t>Peak Unemployment Rate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022477"/>
                  </a:ext>
                </a:extLst>
              </a:tr>
              <a:tr h="229293">
                <a:tc>
                  <a:txBody>
                    <a:bodyPr/>
                    <a:lstStyle/>
                    <a:p>
                      <a:r>
                        <a:rPr lang="en-US" dirty="0">
                          <a:solidFill>
                            <a:schemeClr val="tx1"/>
                          </a:solidFill>
                        </a:rPr>
                        <a:t>Average for postwar recessions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10.4 months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600" dirty="0">
                          <a:solidFill>
                            <a:schemeClr val="tx1"/>
                          </a:solidFill>
                        </a:rPr>
                        <a:t>negative 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7.6%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3449739"/>
                  </a:ext>
                </a:extLst>
              </a:tr>
              <a:tr h="229293">
                <a:tc>
                  <a:txBody>
                    <a:bodyPr/>
                    <a:lstStyle/>
                    <a:p>
                      <a:r>
                        <a:rPr lang="en-US" dirty="0">
                          <a:solidFill>
                            <a:schemeClr val="tx1"/>
                          </a:solidFill>
                        </a:rPr>
                        <a:t>Recession of 2007-2009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18 months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500" dirty="0">
                          <a:solidFill>
                            <a:schemeClr val="tx1"/>
                          </a:solidFill>
                        </a:rPr>
                        <a:t>negative 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9156689"/>
                  </a:ext>
                </a:extLst>
              </a:tr>
            </a:tbl>
          </a:graphicData>
        </a:graphic>
      </p:graphicFrame>
      <p:graphicFrame>
        <p:nvGraphicFramePr>
          <p:cNvPr id="11" name="Object 10">
            <a:extLs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003653452"/>
              </p:ext>
            </p:extLst>
          </p:nvPr>
        </p:nvGraphicFramePr>
        <p:xfrm>
          <a:off x="4844103" y="2184966"/>
          <a:ext cx="583946" cy="215138"/>
        </p:xfrm>
        <a:graphic>
          <a:graphicData uri="http://schemas.openxmlformats.org/presentationml/2006/ole">
            <mc:AlternateContent xmlns:mc="http://schemas.openxmlformats.org/markup-compatibility/2006">
              <mc:Choice xmlns:v="urn:schemas-microsoft-com:vml" Requires="v">
                <p:oleObj name="Equation" r:id="rId2" imgW="482400" imgH="177480" progId="Equation.DSMT4">
                  <p:embed/>
                </p:oleObj>
              </mc:Choice>
              <mc:Fallback>
                <p:oleObj name="Equation" r:id="rId2" imgW="482400" imgH="177480" progId="Equation.DSMT4">
                  <p:embed/>
                  <p:pic>
                    <p:nvPicPr>
                      <p:cNvPr id="11" name="Object 10">
                        <a:extLst>
                          <a:ext uri="{C183D7F6-B498-43B3-948B-1728B52AA6E4}">
                            <adec:decorative xmlns:adec="http://schemas.microsoft.com/office/drawing/2017/decorative" val="1"/>
                          </a:ext>
                        </a:extLst>
                      </p:cNvPr>
                      <p:cNvPicPr/>
                      <p:nvPr/>
                    </p:nvPicPr>
                    <p:blipFill>
                      <a:blip r:embed="rId3"/>
                      <a:stretch>
                        <a:fillRect/>
                      </a:stretch>
                    </p:blipFill>
                    <p:spPr>
                      <a:xfrm>
                        <a:off x="4844103" y="2184966"/>
                        <a:ext cx="583946" cy="215138"/>
                      </a:xfrm>
                      <a:prstGeom prst="rect">
                        <a:avLst/>
                      </a:prstGeom>
                      <a:solidFill>
                        <a:schemeClr val="bg1"/>
                      </a:solidFill>
                    </p:spPr>
                  </p:pic>
                </p:oleObj>
              </mc:Fallback>
            </mc:AlternateContent>
          </a:graphicData>
        </a:graphic>
      </p:graphicFrame>
      <p:graphicFrame>
        <p:nvGraphicFramePr>
          <p:cNvPr id="12" name="Object 11">
            <a:extLs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557277540"/>
              </p:ext>
            </p:extLst>
          </p:nvPr>
        </p:nvGraphicFramePr>
        <p:xfrm>
          <a:off x="4853998" y="2693626"/>
          <a:ext cx="583946" cy="215138"/>
        </p:xfrm>
        <a:graphic>
          <a:graphicData uri="http://schemas.openxmlformats.org/presentationml/2006/ole">
            <mc:AlternateContent xmlns:mc="http://schemas.openxmlformats.org/markup-compatibility/2006">
              <mc:Choice xmlns:v="urn:schemas-microsoft-com:vml" Requires="v">
                <p:oleObj name="Equation" r:id="rId4" imgW="482400" imgH="177480" progId="Equation.DSMT4">
                  <p:embed/>
                </p:oleObj>
              </mc:Choice>
              <mc:Fallback>
                <p:oleObj name="Equation" r:id="rId4" imgW="482400" imgH="177480" progId="Equation.DSMT4">
                  <p:embed/>
                  <p:pic>
                    <p:nvPicPr>
                      <p:cNvPr id="12" name="Object 11">
                        <a:extLst>
                          <a:ext uri="{C183D7F6-B498-43B3-948B-1728B52AA6E4}">
                            <adec:decorative xmlns:adec="http://schemas.microsoft.com/office/drawing/2017/decorative" val="1"/>
                          </a:ext>
                        </a:extLst>
                      </p:cNvPr>
                      <p:cNvPicPr/>
                      <p:nvPr/>
                    </p:nvPicPr>
                    <p:blipFill>
                      <a:blip r:embed="rId5"/>
                      <a:stretch>
                        <a:fillRect/>
                      </a:stretch>
                    </p:blipFill>
                    <p:spPr>
                      <a:xfrm>
                        <a:off x="4853998" y="2693626"/>
                        <a:ext cx="583946" cy="215138"/>
                      </a:xfrm>
                      <a:prstGeom prst="rect">
                        <a:avLst/>
                      </a:prstGeom>
                      <a:solidFill>
                        <a:schemeClr val="bg1"/>
                      </a:solidFill>
                    </p:spPr>
                  </p:pic>
                </p:oleObj>
              </mc:Fallback>
            </mc:AlternateContent>
          </a:graphicData>
        </a:graphic>
      </p:graphicFrame>
      <p:sp>
        <p:nvSpPr>
          <p:cNvPr id="8" name="Content Placeholder 7"/>
          <p:cNvSpPr>
            <a:spLocks noGrp="1"/>
          </p:cNvSpPr>
          <p:nvPr>
            <p:ph sz="quarter" idx="15"/>
          </p:nvPr>
        </p:nvSpPr>
        <p:spPr>
          <a:xfrm>
            <a:off x="457200" y="3357037"/>
            <a:ext cx="8232128" cy="1595963"/>
          </a:xfrm>
        </p:spPr>
        <p:txBody>
          <a:bodyPr/>
          <a:lstStyle/>
          <a:p>
            <a:pPr marL="432" indent="0">
              <a:buNone/>
            </a:pPr>
            <a:r>
              <a:rPr lang="en-US" dirty="0">
                <a:solidFill>
                  <a:schemeClr val="tx1"/>
                </a:solidFill>
              </a:rPr>
              <a:t>The recession of 2007–2009 was the deepest recession in the United States since the Great Depression of the 1930s.</a:t>
            </a:r>
          </a:p>
          <a:p>
            <a:pPr marL="432" indent="0">
              <a:buNone/>
            </a:pPr>
            <a:r>
              <a:rPr lang="en-US" dirty="0">
                <a:solidFill>
                  <a:schemeClr val="tx1"/>
                </a:solidFill>
              </a:rPr>
              <a:t>Why was this recession so deep?</a:t>
            </a:r>
          </a:p>
        </p:txBody>
      </p:sp>
    </p:spTree>
    <p:extLst>
      <p:ext uri="{BB962C8B-B14F-4D97-AF65-F5344CB8AC3E}">
        <p14:creationId xmlns:p14="http://schemas.microsoft.com/office/powerpoint/2010/main" val="270034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500"/>
                                        <p:tgtEl>
                                          <p:spTgt spid="8">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animEffect transition="in" filter="fade">
                                      <p:cBhvr>
                                        <p:cTn id="23"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371"/>
            <a:ext cx="8373291" cy="1097279"/>
          </a:xfrm>
        </p:spPr>
        <p:txBody>
          <a:bodyPr/>
          <a:lstStyle/>
          <a:p>
            <a:r>
              <a:rPr lang="en-US" sz="3000" dirty="0">
                <a:solidFill>
                  <a:schemeClr val="tx2"/>
                </a:solidFill>
              </a:rPr>
              <a:t>Apply the Concept: Why Was the Recession of 2007–2009 So Severe? </a:t>
            </a:r>
            <a:r>
              <a:rPr lang="en-US" sz="2000" b="0" dirty="0">
                <a:solidFill>
                  <a:schemeClr val="tx2"/>
                </a:solidFill>
              </a:rPr>
              <a:t>(2 of 2)</a:t>
            </a:r>
            <a:endParaRPr lang="en-IN" sz="2000" dirty="0">
              <a:solidFill>
                <a:schemeClr val="tx2"/>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2050989387"/>
              </p:ext>
            </p:extLst>
          </p:nvPr>
        </p:nvGraphicFramePr>
        <p:xfrm>
          <a:off x="535578" y="1713158"/>
          <a:ext cx="8232776" cy="2381598"/>
        </p:xfrm>
        <a:graphic>
          <a:graphicData uri="http://schemas.openxmlformats.org/drawingml/2006/table">
            <a:tbl>
              <a:tblPr firstRow="1" bandRow="1">
                <a:tableStyleId>{2D5ABB26-0587-4C30-8999-92F81FD0307C}</a:tableStyleId>
              </a:tblPr>
              <a:tblGrid>
                <a:gridCol w="2058194">
                  <a:extLst>
                    <a:ext uri="{9D8B030D-6E8A-4147-A177-3AD203B41FA5}">
                      <a16:colId xmlns:a16="http://schemas.microsoft.com/office/drawing/2014/main" val="4194011507"/>
                    </a:ext>
                  </a:extLst>
                </a:gridCol>
                <a:gridCol w="1927428">
                  <a:extLst>
                    <a:ext uri="{9D8B030D-6E8A-4147-A177-3AD203B41FA5}">
                      <a16:colId xmlns:a16="http://schemas.microsoft.com/office/drawing/2014/main" val="32954202"/>
                    </a:ext>
                  </a:extLst>
                </a:gridCol>
                <a:gridCol w="2188960">
                  <a:extLst>
                    <a:ext uri="{9D8B030D-6E8A-4147-A177-3AD203B41FA5}">
                      <a16:colId xmlns:a16="http://schemas.microsoft.com/office/drawing/2014/main" val="3012626355"/>
                    </a:ext>
                  </a:extLst>
                </a:gridCol>
                <a:gridCol w="2058194">
                  <a:extLst>
                    <a:ext uri="{9D8B030D-6E8A-4147-A177-3AD203B41FA5}">
                      <a16:colId xmlns:a16="http://schemas.microsoft.com/office/drawing/2014/main" val="3315491990"/>
                    </a:ext>
                  </a:extLst>
                </a:gridCol>
              </a:tblGrid>
              <a:tr h="524388">
                <a:tc>
                  <a:txBody>
                    <a:bodyPr/>
                    <a:lstStyle/>
                    <a:p>
                      <a:r>
                        <a:rPr lang="en-US" b="1" dirty="0">
                          <a:solidFill>
                            <a:schemeClr val="tx1"/>
                          </a:solidFill>
                        </a:rPr>
                        <a:t>Economic Variable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dirty="0">
                          <a:solidFill>
                            <a:schemeClr val="tx1"/>
                          </a:solidFill>
                        </a:rPr>
                        <a:t>Average Change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chemeClr val="tx1"/>
                          </a:solidFill>
                        </a:rPr>
                        <a:t>Average Duration of Change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chemeClr val="tx1"/>
                          </a:solidFill>
                        </a:rPr>
                        <a:t>Number of Countries</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1233974"/>
                  </a:ext>
                </a:extLst>
              </a:tr>
              <a:tr h="371442">
                <a:tc>
                  <a:txBody>
                    <a:bodyPr/>
                    <a:lstStyle/>
                    <a:p>
                      <a:pPr algn="l"/>
                      <a:r>
                        <a:rPr lang="en-US" dirty="0">
                          <a:solidFill>
                            <a:schemeClr val="tx1"/>
                          </a:solidFill>
                        </a:rPr>
                        <a:t>Unemployment Rate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dirty="0">
                          <a:solidFill>
                            <a:schemeClr val="tx1"/>
                          </a:solidFill>
                        </a:rPr>
                        <a:t>+7 percentage points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4.8 years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2341146"/>
                  </a:ext>
                </a:extLst>
              </a:tr>
              <a:tr h="371442">
                <a:tc>
                  <a:txBody>
                    <a:bodyPr/>
                    <a:lstStyle/>
                    <a:p>
                      <a:pPr algn="l"/>
                      <a:r>
                        <a:rPr lang="en-US" dirty="0">
                          <a:solidFill>
                            <a:schemeClr val="tx1"/>
                          </a:solidFill>
                        </a:rPr>
                        <a:t>Real G</a:t>
                      </a:r>
                      <a:r>
                        <a:rPr lang="en-US" sz="100" dirty="0">
                          <a:solidFill>
                            <a:schemeClr val="tx1"/>
                          </a:solidFill>
                        </a:rPr>
                        <a:t> </a:t>
                      </a:r>
                      <a:r>
                        <a:rPr lang="en-US" dirty="0">
                          <a:solidFill>
                            <a:schemeClr val="tx1"/>
                          </a:solidFill>
                        </a:rPr>
                        <a:t>D</a:t>
                      </a:r>
                      <a:r>
                        <a:rPr lang="en-US" sz="100" dirty="0">
                          <a:solidFill>
                            <a:schemeClr val="tx1"/>
                          </a:solidFill>
                        </a:rPr>
                        <a:t> </a:t>
                      </a:r>
                      <a:r>
                        <a:rPr lang="en-US" dirty="0">
                          <a:solidFill>
                            <a:schemeClr val="tx1"/>
                          </a:solidFill>
                        </a:rPr>
                        <a:t>P per capita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600" dirty="0">
                          <a:solidFill>
                            <a:schemeClr val="tx1"/>
                          </a:solidFill>
                        </a:rPr>
                        <a:t>negative 9.3%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1.9 years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7313674"/>
                  </a:ext>
                </a:extLst>
              </a:tr>
              <a:tr h="371442">
                <a:tc>
                  <a:txBody>
                    <a:bodyPr/>
                    <a:lstStyle/>
                    <a:p>
                      <a:pPr algn="l"/>
                      <a:r>
                        <a:rPr lang="en-US" dirty="0">
                          <a:solidFill>
                            <a:schemeClr val="tx1"/>
                          </a:solidFill>
                        </a:rPr>
                        <a:t>Real stock prices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600" dirty="0">
                          <a:solidFill>
                            <a:schemeClr val="tx1"/>
                          </a:solidFill>
                        </a:rPr>
                        <a:t>negative 55.9%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u="none" strike="noStrike" cap="none" dirty="0">
                          <a:solidFill>
                            <a:schemeClr val="tx1"/>
                          </a:solidFill>
                          <a:latin typeface="+mn-lt"/>
                          <a:ea typeface="Arial"/>
                          <a:cs typeface="Arial"/>
                          <a:sym typeface="Arial"/>
                        </a:rPr>
                        <a:t>3.4 years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u="none" strike="noStrike" cap="none" dirty="0">
                          <a:solidFill>
                            <a:schemeClr val="tx1"/>
                          </a:solidFill>
                          <a:latin typeface="+mn-lt"/>
                          <a:ea typeface="Arial"/>
                          <a:cs typeface="Arial"/>
                          <a:sym typeface="Arial"/>
                        </a:rPr>
                        <a:t>22</a:t>
                      </a:r>
                      <a:endParaRPr lang="en-US" sz="1100" u="none" strike="noStrike" cap="none"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6514766"/>
                  </a:ext>
                </a:extLst>
              </a:tr>
              <a:tr h="3714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strike="noStrike" cap="none" dirty="0">
                          <a:solidFill>
                            <a:schemeClr val="tx1"/>
                          </a:solidFill>
                          <a:latin typeface="+mn-lt"/>
                          <a:ea typeface="Arial"/>
                          <a:cs typeface="Arial"/>
                          <a:sym typeface="Arial"/>
                        </a:rPr>
                        <a:t>Real house prices</a:t>
                      </a:r>
                      <a:endParaRPr lang="en-US" sz="1100" u="none" strike="noStrike" cap="none"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u="none" strike="noStrike" cap="none" dirty="0">
                          <a:solidFill>
                            <a:schemeClr val="tx1"/>
                          </a:solidFill>
                        </a:rPr>
                        <a:t>negative 35.5%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u="none" strike="noStrike" cap="none" dirty="0">
                          <a:solidFill>
                            <a:schemeClr val="tx1"/>
                          </a:solidFill>
                          <a:latin typeface="+mn-lt"/>
                          <a:ea typeface="Arial"/>
                          <a:cs typeface="Arial"/>
                          <a:sym typeface="Arial"/>
                        </a:rPr>
                        <a:t>6 years</a:t>
                      </a:r>
                      <a:endParaRPr lang="en-US" sz="1100" u="none" strike="noStrike" cap="none"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1051916"/>
                  </a:ext>
                </a:extLst>
              </a:tr>
              <a:tr h="3714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strike="noStrike" cap="none" dirty="0">
                          <a:solidFill>
                            <a:schemeClr val="tx1"/>
                          </a:solidFill>
                          <a:latin typeface="+mn-lt"/>
                          <a:ea typeface="Arial"/>
                          <a:cs typeface="Arial"/>
                          <a:sym typeface="Arial"/>
                        </a:rPr>
                        <a:t>Real government debt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strike="noStrike" cap="none" dirty="0">
                          <a:solidFill>
                            <a:schemeClr val="tx1"/>
                          </a:solidFill>
                          <a:latin typeface="+mn-lt"/>
                          <a:ea typeface="Arial"/>
                          <a:cs typeface="Arial"/>
                          <a:sym typeface="Arial"/>
                        </a:rPr>
                        <a:t>+86%</a:t>
                      </a:r>
                      <a:endParaRPr lang="en-US" sz="1100" u="none" strike="noStrike" cap="none"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u="none" strike="noStrike" cap="none" dirty="0">
                          <a:solidFill>
                            <a:schemeClr val="tx1"/>
                          </a:solidFill>
                          <a:latin typeface="+mn-lt"/>
                          <a:ea typeface="Arial"/>
                          <a:cs typeface="Arial"/>
                          <a:sym typeface="Arial"/>
                        </a:rPr>
                        <a:t>3 years</a:t>
                      </a:r>
                      <a:endParaRPr lang="en-US" sz="1100" u="none" strike="noStrike" cap="none"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3978687"/>
                  </a:ext>
                </a:extLst>
              </a:tr>
            </a:tbl>
          </a:graphicData>
        </a:graphic>
      </p:graphicFrame>
      <p:graphicFrame>
        <p:nvGraphicFramePr>
          <p:cNvPr id="9" name="Object 8">
            <a:extLs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899635675"/>
              </p:ext>
            </p:extLst>
          </p:nvPr>
        </p:nvGraphicFramePr>
        <p:xfrm>
          <a:off x="2670127" y="2693626"/>
          <a:ext cx="583946" cy="215138"/>
        </p:xfrm>
        <a:graphic>
          <a:graphicData uri="http://schemas.openxmlformats.org/presentationml/2006/ole">
            <mc:AlternateContent xmlns:mc="http://schemas.openxmlformats.org/markup-compatibility/2006">
              <mc:Choice xmlns:v="urn:schemas-microsoft-com:vml" Requires="v">
                <p:oleObj name="Equation" r:id="rId2" imgW="482400" imgH="177480" progId="Equation.DSMT4">
                  <p:embed/>
                </p:oleObj>
              </mc:Choice>
              <mc:Fallback>
                <p:oleObj name="Equation" r:id="rId2" imgW="482400" imgH="177480" progId="Equation.DSMT4">
                  <p:embed/>
                  <p:pic>
                    <p:nvPicPr>
                      <p:cNvPr id="9" name="Object 8">
                        <a:extLst>
                          <a:ext uri="{C183D7F6-B498-43B3-948B-1728B52AA6E4}">
                            <adec:decorative xmlns:adec="http://schemas.microsoft.com/office/drawing/2017/decorative" val="1"/>
                          </a:ext>
                        </a:extLst>
                      </p:cNvPr>
                      <p:cNvPicPr/>
                      <p:nvPr/>
                    </p:nvPicPr>
                    <p:blipFill>
                      <a:blip r:embed="rId3"/>
                      <a:stretch>
                        <a:fillRect/>
                      </a:stretch>
                    </p:blipFill>
                    <p:spPr>
                      <a:xfrm>
                        <a:off x="2670127" y="2693626"/>
                        <a:ext cx="583946" cy="215138"/>
                      </a:xfrm>
                      <a:prstGeom prst="rect">
                        <a:avLst/>
                      </a:prstGeom>
                      <a:solidFill>
                        <a:schemeClr val="bg1"/>
                      </a:solidFill>
                    </p:spPr>
                  </p:pic>
                </p:oleObj>
              </mc:Fallback>
            </mc:AlternateContent>
          </a:graphicData>
        </a:graphic>
      </p:graphicFrame>
      <p:graphicFrame>
        <p:nvGraphicFramePr>
          <p:cNvPr id="10" name="Object 9">
            <a:extLs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670791644"/>
              </p:ext>
            </p:extLst>
          </p:nvPr>
        </p:nvGraphicFramePr>
        <p:xfrm>
          <a:off x="2652027" y="3071974"/>
          <a:ext cx="688975" cy="214313"/>
        </p:xfrm>
        <a:graphic>
          <a:graphicData uri="http://schemas.openxmlformats.org/presentationml/2006/ole">
            <mc:AlternateContent xmlns:mc="http://schemas.openxmlformats.org/markup-compatibility/2006">
              <mc:Choice xmlns:v="urn:schemas-microsoft-com:vml" Requires="v">
                <p:oleObj name="Equation" r:id="rId4" imgW="571320" imgH="177480" progId="Equation.DSMT4">
                  <p:embed/>
                </p:oleObj>
              </mc:Choice>
              <mc:Fallback>
                <p:oleObj name="Equation" r:id="rId4" imgW="571320" imgH="177480" progId="Equation.DSMT4">
                  <p:embed/>
                  <p:pic>
                    <p:nvPicPr>
                      <p:cNvPr id="10" name="Object 9">
                        <a:extLst>
                          <a:ext uri="{C183D7F6-B498-43B3-948B-1728B52AA6E4}">
                            <adec:decorative xmlns:adec="http://schemas.microsoft.com/office/drawing/2017/decorative" val="1"/>
                          </a:ext>
                        </a:extLst>
                      </p:cNvPr>
                      <p:cNvPicPr/>
                      <p:nvPr/>
                    </p:nvPicPr>
                    <p:blipFill>
                      <a:blip r:embed="rId5"/>
                      <a:stretch>
                        <a:fillRect/>
                      </a:stretch>
                    </p:blipFill>
                    <p:spPr>
                      <a:xfrm>
                        <a:off x="2652027" y="3071974"/>
                        <a:ext cx="688975" cy="214313"/>
                      </a:xfrm>
                      <a:prstGeom prst="rect">
                        <a:avLst/>
                      </a:prstGeom>
                      <a:solidFill>
                        <a:schemeClr val="bg1"/>
                      </a:solidFill>
                    </p:spPr>
                  </p:pic>
                </p:oleObj>
              </mc:Fallback>
            </mc:AlternateContent>
          </a:graphicData>
        </a:graphic>
      </p:graphicFrame>
      <p:graphicFrame>
        <p:nvGraphicFramePr>
          <p:cNvPr id="11" name="Object 10">
            <a:extLs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829742748"/>
              </p:ext>
            </p:extLst>
          </p:nvPr>
        </p:nvGraphicFramePr>
        <p:xfrm>
          <a:off x="2650048" y="3450004"/>
          <a:ext cx="688975" cy="214313"/>
        </p:xfrm>
        <a:graphic>
          <a:graphicData uri="http://schemas.openxmlformats.org/presentationml/2006/ole">
            <mc:AlternateContent xmlns:mc="http://schemas.openxmlformats.org/markup-compatibility/2006">
              <mc:Choice xmlns:v="urn:schemas-microsoft-com:vml" Requires="v">
                <p:oleObj name="Equation" r:id="rId6" imgW="571320" imgH="177480" progId="Equation.DSMT4">
                  <p:embed/>
                </p:oleObj>
              </mc:Choice>
              <mc:Fallback>
                <p:oleObj name="Equation" r:id="rId6" imgW="571320" imgH="177480" progId="Equation.DSMT4">
                  <p:embed/>
                  <p:pic>
                    <p:nvPicPr>
                      <p:cNvPr id="11" name="Object 10">
                        <a:extLst>
                          <a:ext uri="{C183D7F6-B498-43B3-948B-1728B52AA6E4}">
                            <adec:decorative xmlns:adec="http://schemas.microsoft.com/office/drawing/2017/decorative" val="1"/>
                          </a:ext>
                        </a:extLst>
                      </p:cNvPr>
                      <p:cNvPicPr/>
                      <p:nvPr/>
                    </p:nvPicPr>
                    <p:blipFill>
                      <a:blip r:embed="rId7"/>
                      <a:stretch>
                        <a:fillRect/>
                      </a:stretch>
                    </p:blipFill>
                    <p:spPr>
                      <a:xfrm>
                        <a:off x="2650048" y="3450004"/>
                        <a:ext cx="688975" cy="214313"/>
                      </a:xfrm>
                      <a:prstGeom prst="rect">
                        <a:avLst/>
                      </a:prstGeom>
                      <a:solidFill>
                        <a:schemeClr val="bg1"/>
                      </a:solidFill>
                    </p:spPr>
                  </p:pic>
                </p:oleObj>
              </mc:Fallback>
            </mc:AlternateContent>
          </a:graphicData>
        </a:graphic>
      </p:graphicFrame>
      <p:sp>
        <p:nvSpPr>
          <p:cNvPr id="6" name="Content Placeholder 5"/>
          <p:cNvSpPr>
            <a:spLocks noGrp="1"/>
          </p:cNvSpPr>
          <p:nvPr>
            <p:ph sz="quarter" idx="15"/>
          </p:nvPr>
        </p:nvSpPr>
        <p:spPr>
          <a:xfrm>
            <a:off x="457200" y="4381501"/>
            <a:ext cx="8232128" cy="1333500"/>
          </a:xfrm>
        </p:spPr>
        <p:txBody>
          <a:bodyPr/>
          <a:lstStyle/>
          <a:p>
            <a:pPr marL="432" indent="0">
              <a:spcBef>
                <a:spcPts val="600"/>
              </a:spcBef>
              <a:buNone/>
            </a:pPr>
            <a:r>
              <a:rPr lang="en-US" sz="2200" dirty="0"/>
              <a:t>Economists Carmen Reinhart and Kenneth Rogoff studied recessions following financial crises for a variety of countries.</a:t>
            </a:r>
          </a:p>
          <a:p>
            <a:pPr marL="432" indent="0">
              <a:spcBef>
                <a:spcPts val="600"/>
              </a:spcBef>
              <a:buNone/>
            </a:pPr>
            <a:r>
              <a:rPr lang="en-US" sz="2200" dirty="0"/>
              <a:t>They found that such recessions were especially severe.</a:t>
            </a:r>
          </a:p>
        </p:txBody>
      </p:sp>
    </p:spTree>
    <p:extLst>
      <p:ext uri="{BB962C8B-B14F-4D97-AF65-F5344CB8AC3E}">
        <p14:creationId xmlns:p14="http://schemas.microsoft.com/office/powerpoint/2010/main" val="2600885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fade">
                                      <p:cBhvr>
                                        <p:cTn id="23" dur="500"/>
                                        <p:tgtEl>
                                          <p:spTgt spid="6">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fade">
                                      <p:cBhvr>
                                        <p:cTn id="2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Can Fiscal Policy Increase Economic Growth?</a:t>
            </a:r>
            <a:endParaRPr lang="en-IN" sz="3200" dirty="0"/>
          </a:p>
        </p:txBody>
      </p:sp>
      <p:sp>
        <p:nvSpPr>
          <p:cNvPr id="6" name="Content Placeholder 5"/>
          <p:cNvSpPr>
            <a:spLocks noGrp="1"/>
          </p:cNvSpPr>
          <p:nvPr>
            <p:ph sz="quarter" idx="15"/>
          </p:nvPr>
        </p:nvSpPr>
        <p:spPr>
          <a:xfrm>
            <a:off x="457201" y="1565203"/>
            <a:ext cx="3776132" cy="4530797"/>
          </a:xfrm>
        </p:spPr>
        <p:txBody>
          <a:bodyPr/>
          <a:lstStyle/>
          <a:p>
            <a:pPr marL="432" indent="0">
              <a:spcBef>
                <a:spcPts val="600"/>
              </a:spcBef>
              <a:buNone/>
            </a:pPr>
            <a:r>
              <a:rPr lang="en-US" sz="1800" dirty="0"/>
              <a:t>To offset the worst effects of the Covid-19 recession, the federal government enacted the largest </a:t>
            </a:r>
            <a:r>
              <a:rPr lang="en-US" sz="1800" b="1" dirty="0"/>
              <a:t>discretionary policy actions </a:t>
            </a:r>
            <a:r>
              <a:rPr lang="en-US" sz="1800" dirty="0"/>
              <a:t>in U.S. history.</a:t>
            </a:r>
          </a:p>
          <a:p>
            <a:pPr marL="432" indent="0">
              <a:spcBef>
                <a:spcPts val="600"/>
              </a:spcBef>
              <a:buNone/>
            </a:pPr>
            <a:r>
              <a:rPr lang="en-US" sz="1800" dirty="0"/>
              <a:t>The federal government distributed around $800 billion directly to households. This kept households spending during the recession, helping firms and households.</a:t>
            </a:r>
          </a:p>
          <a:p>
            <a:pPr marL="432" indent="0">
              <a:spcBef>
                <a:spcPts val="600"/>
              </a:spcBef>
              <a:buNone/>
            </a:pPr>
            <a:r>
              <a:rPr lang="en-US" sz="1800" dirty="0"/>
              <a:t>This spending had a cost: large federal budget deficits.</a:t>
            </a:r>
          </a:p>
          <a:p>
            <a:pPr marL="432" indent="0">
              <a:spcBef>
                <a:spcPts val="600"/>
              </a:spcBef>
              <a:buNone/>
            </a:pPr>
            <a:r>
              <a:rPr lang="en-US" sz="1800" dirty="0"/>
              <a:t>What are the short-term and long-term consequences of these actions?</a:t>
            </a:r>
          </a:p>
        </p:txBody>
      </p:sp>
      <p:pic>
        <p:nvPicPr>
          <p:cNvPr id="7" name="Picture 6" descr="A photo depicts a man impulse buying a large Samsung U H D T V in an electronics store. The customer executive at the counter bills the T V using a barcode scanner.">
            <a:extLst>
              <a:ext uri="{FF2B5EF4-FFF2-40B4-BE49-F238E27FC236}">
                <a16:creationId xmlns:a16="http://schemas.microsoft.com/office/drawing/2014/main" id="{A94CCE1B-556C-F30B-11BE-46E7D33DE6B9}"/>
              </a:ext>
            </a:extLst>
          </p:cNvPr>
          <p:cNvPicPr>
            <a:picLocks noChangeAspect="1"/>
          </p:cNvPicPr>
          <p:nvPr/>
        </p:nvPicPr>
        <p:blipFill>
          <a:blip r:embed="rId3"/>
          <a:stretch>
            <a:fillRect/>
          </a:stretch>
        </p:blipFill>
        <p:spPr>
          <a:xfrm>
            <a:off x="4759772" y="1557338"/>
            <a:ext cx="3915916" cy="2420201"/>
          </a:xfrm>
          <a:prstGeom prst="rect">
            <a:avLst/>
          </a:prstGeom>
        </p:spPr>
      </p:pic>
    </p:spTree>
    <p:extLst>
      <p:ext uri="{BB962C8B-B14F-4D97-AF65-F5344CB8AC3E}">
        <p14:creationId xmlns:p14="http://schemas.microsoft.com/office/powerpoint/2010/main" val="173506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Figure 16.12 The Effect of Crowding Out in the Short Run</a:t>
            </a:r>
            <a:endParaRPr lang="en-IN" sz="3200" dirty="0"/>
          </a:p>
        </p:txBody>
      </p:sp>
      <p:sp>
        <p:nvSpPr>
          <p:cNvPr id="6" name="Content Placeholder 5"/>
          <p:cNvSpPr>
            <a:spLocks noGrp="1"/>
          </p:cNvSpPr>
          <p:nvPr>
            <p:ph sz="quarter" idx="15"/>
          </p:nvPr>
        </p:nvSpPr>
        <p:spPr>
          <a:xfrm>
            <a:off x="457200" y="1558411"/>
            <a:ext cx="2958860" cy="4661233"/>
          </a:xfrm>
        </p:spPr>
        <p:txBody>
          <a:bodyPr/>
          <a:lstStyle/>
          <a:p>
            <a:pPr marL="432" indent="0">
              <a:spcBef>
                <a:spcPts val="600"/>
              </a:spcBef>
              <a:buNone/>
            </a:pPr>
            <a:r>
              <a:rPr lang="en-US" sz="2000" dirty="0"/>
              <a:t>A temporary increase in government purchases will cause decrease the supply of loanable funds, raising the equilibrium interest rate.</a:t>
            </a:r>
          </a:p>
          <a:p>
            <a:pPr marL="432" indent="0">
              <a:spcBef>
                <a:spcPts val="600"/>
              </a:spcBef>
              <a:buNone/>
            </a:pPr>
            <a:r>
              <a:rPr lang="en-US" sz="2000" dirty="0"/>
              <a:t>With the higher interest rate, consumption, investment, and net exports all fall.</a:t>
            </a:r>
          </a:p>
          <a:p>
            <a:pPr marL="432" indent="0">
              <a:spcBef>
                <a:spcPts val="600"/>
              </a:spcBef>
              <a:buNone/>
            </a:pPr>
            <a:r>
              <a:rPr lang="en-US" sz="2000" dirty="0"/>
              <a:t>The initial increase in spending is partially offset by the crowding out.</a:t>
            </a:r>
          </a:p>
        </p:txBody>
      </p:sp>
      <p:pic>
        <p:nvPicPr>
          <p:cNvPr id="8" name="Picture 7" descr="A graph depicts the effect of crowding out in the short run. For long description in Notes pane, press F6.">
            <a:extLst>
              <a:ext uri="{FF2B5EF4-FFF2-40B4-BE49-F238E27FC236}">
                <a16:creationId xmlns:a16="http://schemas.microsoft.com/office/drawing/2014/main" id="{E120B2F0-6A26-0EF8-9741-64860DE06C6F}"/>
              </a:ext>
            </a:extLst>
          </p:cNvPr>
          <p:cNvPicPr>
            <a:picLocks noChangeAspect="1"/>
          </p:cNvPicPr>
          <p:nvPr/>
        </p:nvPicPr>
        <p:blipFill>
          <a:blip r:embed="rId3"/>
          <a:stretch>
            <a:fillRect/>
          </a:stretch>
        </p:blipFill>
        <p:spPr>
          <a:xfrm>
            <a:off x="3489323" y="1702131"/>
            <a:ext cx="5197477" cy="3844653"/>
          </a:xfrm>
          <a:prstGeom prst="rect">
            <a:avLst/>
          </a:prstGeom>
        </p:spPr>
      </p:pic>
    </p:spTree>
    <p:extLst>
      <p:ext uri="{BB962C8B-B14F-4D97-AF65-F5344CB8AC3E}">
        <p14:creationId xmlns:p14="http://schemas.microsoft.com/office/powerpoint/2010/main" val="3670403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Crowding Out in the Long Run</a:t>
            </a:r>
            <a:endParaRPr lang="en-IN" dirty="0"/>
          </a:p>
        </p:txBody>
      </p:sp>
      <p:sp>
        <p:nvSpPr>
          <p:cNvPr id="4" name="Content Placeholder 3"/>
          <p:cNvSpPr>
            <a:spLocks noGrp="1"/>
          </p:cNvSpPr>
          <p:nvPr>
            <p:ph sz="quarter" idx="13"/>
          </p:nvPr>
        </p:nvSpPr>
        <p:spPr>
          <a:xfrm>
            <a:off x="457200" y="1556327"/>
            <a:ext cx="8271164" cy="3265056"/>
          </a:xfrm>
        </p:spPr>
        <p:txBody>
          <a:bodyPr/>
          <a:lstStyle/>
          <a:p>
            <a:pPr marL="432" indent="0">
              <a:buNone/>
            </a:pPr>
            <a:r>
              <a:rPr lang="en-US" sz="2200" dirty="0"/>
              <a:t>In the long run, the increase in government purchases will have no effect on real G</a:t>
            </a:r>
            <a:r>
              <a:rPr lang="en-US" sz="100" dirty="0"/>
              <a:t> </a:t>
            </a:r>
            <a:r>
              <a:rPr lang="en-US" sz="2200" dirty="0"/>
              <a:t>D</a:t>
            </a:r>
            <a:r>
              <a:rPr lang="en-US" sz="100" dirty="0"/>
              <a:t> </a:t>
            </a:r>
            <a:r>
              <a:rPr lang="en-US" sz="2200" dirty="0"/>
              <a:t>P: the reduction in consumption, investment, and net exports will exactly offset the increase in government purchases.</a:t>
            </a:r>
          </a:p>
          <a:p>
            <a:r>
              <a:rPr lang="en-US" sz="2200" dirty="0"/>
              <a:t>Why? </a:t>
            </a:r>
            <a:r>
              <a:rPr lang="en-US" sz="2200" b="1" dirty="0"/>
              <a:t>In the long run, the economy returns to potential</a:t>
            </a:r>
            <a:br>
              <a:rPr lang="en-US" sz="2200" b="1" dirty="0"/>
            </a:br>
            <a:r>
              <a:rPr lang="en-US" sz="2200" b="1" dirty="0"/>
              <a:t>G</a:t>
            </a:r>
            <a:r>
              <a:rPr lang="en-US" sz="100" b="1" dirty="0"/>
              <a:t> </a:t>
            </a:r>
            <a:r>
              <a:rPr lang="en-US" sz="2200" b="1" dirty="0"/>
              <a:t>D</a:t>
            </a:r>
            <a:r>
              <a:rPr lang="en-US" sz="100" b="1" dirty="0"/>
              <a:t> </a:t>
            </a:r>
            <a:r>
              <a:rPr lang="en-US" sz="2200" b="1" dirty="0"/>
              <a:t>P</a:t>
            </a:r>
            <a:r>
              <a:rPr lang="en-US" sz="2200" dirty="0"/>
              <a:t>, even without the government’s intervention.</a:t>
            </a:r>
          </a:p>
          <a:p>
            <a:r>
              <a:rPr lang="en-US" sz="2200" dirty="0"/>
              <a:t>The long-run effect is to increase the size of the government sector within the economy.</a:t>
            </a:r>
          </a:p>
        </p:txBody>
      </p:sp>
      <p:sp>
        <p:nvSpPr>
          <p:cNvPr id="5" name="Content Placeholder 4"/>
          <p:cNvSpPr>
            <a:spLocks noGrp="1"/>
          </p:cNvSpPr>
          <p:nvPr>
            <p:ph sz="quarter" idx="14"/>
          </p:nvPr>
        </p:nvSpPr>
        <p:spPr>
          <a:xfrm>
            <a:off x="457200" y="4965029"/>
            <a:ext cx="8116784" cy="851571"/>
          </a:xfrm>
        </p:spPr>
        <p:txBody>
          <a:bodyPr/>
          <a:lstStyle/>
          <a:p>
            <a:pPr marL="432" indent="0">
              <a:buNone/>
            </a:pPr>
            <a:r>
              <a:rPr lang="en-US" sz="2200" dirty="0"/>
              <a:t>The long run may be many years away, however, so the intermediate increase in real G</a:t>
            </a:r>
            <a:r>
              <a:rPr lang="en-US" sz="100" dirty="0"/>
              <a:t> </a:t>
            </a:r>
            <a:r>
              <a:rPr lang="en-US" sz="2200" dirty="0"/>
              <a:t>D</a:t>
            </a:r>
            <a:r>
              <a:rPr lang="en-US" sz="100" dirty="0"/>
              <a:t> </a:t>
            </a:r>
            <a:r>
              <a:rPr lang="en-US" sz="2200" dirty="0"/>
              <a:t>P may be worth the cost.</a:t>
            </a:r>
          </a:p>
        </p:txBody>
      </p:sp>
    </p:spTree>
    <p:extLst>
      <p:ext uri="{BB962C8B-B14F-4D97-AF65-F5344CB8AC3E}">
        <p14:creationId xmlns:p14="http://schemas.microsoft.com/office/powerpoint/2010/main" val="494510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Fiscal Policy in Action: Did the Stimulus Package of 2009 Succeed?</a:t>
            </a:r>
            <a:endParaRPr lang="en-IN" sz="3200" dirty="0"/>
          </a:p>
        </p:txBody>
      </p:sp>
      <p:sp>
        <p:nvSpPr>
          <p:cNvPr id="3" name="Content Placeholder 2"/>
          <p:cNvSpPr>
            <a:spLocks noGrp="1"/>
          </p:cNvSpPr>
          <p:nvPr>
            <p:ph sz="quarter" idx="13"/>
          </p:nvPr>
        </p:nvSpPr>
        <p:spPr>
          <a:xfrm>
            <a:off x="457200" y="1554920"/>
            <a:ext cx="8382000" cy="4450769"/>
          </a:xfrm>
        </p:spPr>
        <p:txBody>
          <a:bodyPr/>
          <a:lstStyle/>
          <a:p>
            <a:pPr marL="432" indent="0">
              <a:buNone/>
            </a:pPr>
            <a:r>
              <a:rPr lang="en-US" dirty="0">
                <a:solidFill>
                  <a:schemeClr val="tx1"/>
                </a:solidFill>
              </a:rPr>
              <a:t>In early 2008, believing a recession was imminent, Congress authorized a tax cut: a one-time </a:t>
            </a:r>
            <a:r>
              <a:rPr lang="en-US" b="1" dirty="0">
                <a:solidFill>
                  <a:schemeClr val="tx1"/>
                </a:solidFill>
              </a:rPr>
              <a:t>rebate</a:t>
            </a:r>
            <a:r>
              <a:rPr lang="en-US" dirty="0">
                <a:solidFill>
                  <a:schemeClr val="tx1"/>
                </a:solidFill>
              </a:rPr>
              <a:t> of taxes already paid, totaling $95 billion.</a:t>
            </a:r>
          </a:p>
          <a:p>
            <a:r>
              <a:rPr lang="en-US" dirty="0">
                <a:solidFill>
                  <a:schemeClr val="tx1"/>
                </a:solidFill>
              </a:rPr>
              <a:t>This resulted in a boost to consumers’ </a:t>
            </a:r>
            <a:r>
              <a:rPr lang="en-US" b="1" dirty="0">
                <a:solidFill>
                  <a:schemeClr val="tx1"/>
                </a:solidFill>
              </a:rPr>
              <a:t>current incomes</a:t>
            </a:r>
            <a:r>
              <a:rPr lang="en-US" dirty="0">
                <a:solidFill>
                  <a:schemeClr val="tx1"/>
                </a:solidFill>
              </a:rPr>
              <a:t>. Changes to current incomes result in smaller increases in spending than changes to </a:t>
            </a:r>
            <a:r>
              <a:rPr lang="en-US" b="1" dirty="0">
                <a:solidFill>
                  <a:schemeClr val="tx1"/>
                </a:solidFill>
              </a:rPr>
              <a:t>permanent incomes</a:t>
            </a:r>
            <a:r>
              <a:rPr lang="en-US" dirty="0">
                <a:solidFill>
                  <a:schemeClr val="tx1"/>
                </a:solidFill>
              </a:rPr>
              <a:t> because people seek to “smooth” their consumption over time.</a:t>
            </a:r>
          </a:p>
          <a:p>
            <a:r>
              <a:rPr lang="en-US" dirty="0">
                <a:solidFill>
                  <a:schemeClr val="tx1"/>
                </a:solidFill>
              </a:rPr>
              <a:t>Economists estimate that consumers spent about 33–40 percent of the rebates they received, so the tax cut resulted in about $35 billion in increased spending.</a:t>
            </a:r>
          </a:p>
        </p:txBody>
      </p:sp>
    </p:spTree>
    <p:extLst>
      <p:ext uri="{BB962C8B-B14F-4D97-AF65-F5344CB8AC3E}">
        <p14:creationId xmlns:p14="http://schemas.microsoft.com/office/powerpoint/2010/main" val="16187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BB2CB-733A-4EF4-8FE9-67A5E133BF8E}"/>
              </a:ext>
            </a:extLst>
          </p:cNvPr>
          <p:cNvSpPr>
            <a:spLocks noGrp="1"/>
          </p:cNvSpPr>
          <p:nvPr>
            <p:ph type="title"/>
          </p:nvPr>
        </p:nvSpPr>
        <p:spPr/>
        <p:txBody>
          <a:bodyPr/>
          <a:lstStyle/>
          <a:p>
            <a:r>
              <a:rPr lang="en-US" sz="3200" dirty="0"/>
              <a:t>American Recovery and Reinvestment Act of 2009</a:t>
            </a:r>
          </a:p>
        </p:txBody>
      </p:sp>
      <p:sp>
        <p:nvSpPr>
          <p:cNvPr id="3" name="Content Placeholder 2">
            <a:extLst>
              <a:ext uri="{FF2B5EF4-FFF2-40B4-BE49-F238E27FC236}">
                <a16:creationId xmlns:a16="http://schemas.microsoft.com/office/drawing/2014/main" id="{424743A8-F6F0-4206-91E8-6F465DAE4441}"/>
              </a:ext>
            </a:extLst>
          </p:cNvPr>
          <p:cNvSpPr>
            <a:spLocks noGrp="1"/>
          </p:cNvSpPr>
          <p:nvPr>
            <p:ph sz="quarter" idx="13"/>
          </p:nvPr>
        </p:nvSpPr>
        <p:spPr>
          <a:xfrm>
            <a:off x="457200" y="1552575"/>
            <a:ext cx="8229601" cy="2994025"/>
          </a:xfrm>
        </p:spPr>
        <p:txBody>
          <a:bodyPr/>
          <a:lstStyle/>
          <a:p>
            <a:pPr marL="432" indent="0">
              <a:spcBef>
                <a:spcPts val="600"/>
              </a:spcBef>
              <a:buNone/>
            </a:pPr>
            <a:r>
              <a:rPr lang="en-US" sz="2200" dirty="0"/>
              <a:t>In 2009, Congress passed the American Recovery and Reinvestment Act, often called the “stimulus package.”  The $840 billion program was the largest fiscal policy action to that date in U.S. history.</a:t>
            </a:r>
          </a:p>
          <a:p>
            <a:pPr>
              <a:spcBef>
                <a:spcPts val="600"/>
              </a:spcBef>
            </a:pPr>
            <a:r>
              <a:rPr lang="en-US" sz="2200" dirty="0"/>
              <a:t>About two-thirds of the stimulus package was spending increases.</a:t>
            </a:r>
          </a:p>
          <a:p>
            <a:pPr>
              <a:spcBef>
                <a:spcPts val="600"/>
              </a:spcBef>
            </a:pPr>
            <a:r>
              <a:rPr lang="en-US" sz="2200" dirty="0"/>
              <a:t>The spending increases peaked in 2010 but were still occurring in 2013.</a:t>
            </a:r>
          </a:p>
        </p:txBody>
      </p:sp>
      <p:sp>
        <p:nvSpPr>
          <p:cNvPr id="9" name="Content Placeholder 8">
            <a:extLst>
              <a:ext uri="{FF2B5EF4-FFF2-40B4-BE49-F238E27FC236}">
                <a16:creationId xmlns:a16="http://schemas.microsoft.com/office/drawing/2014/main" id="{F9627ECF-1896-4B39-9266-59681F28C075}"/>
              </a:ext>
            </a:extLst>
          </p:cNvPr>
          <p:cNvSpPr>
            <a:spLocks noGrp="1"/>
          </p:cNvSpPr>
          <p:nvPr>
            <p:ph sz="quarter" idx="19"/>
          </p:nvPr>
        </p:nvSpPr>
        <p:spPr>
          <a:xfrm>
            <a:off x="457200" y="4697084"/>
            <a:ext cx="7874000" cy="1507390"/>
          </a:xfrm>
        </p:spPr>
        <p:txBody>
          <a:bodyPr tIns="0"/>
          <a:lstStyle/>
          <a:p>
            <a:pPr marL="432" indent="0">
              <a:spcBef>
                <a:spcPts val="600"/>
              </a:spcBef>
              <a:buNone/>
            </a:pPr>
            <a:r>
              <a:rPr lang="en-US" sz="2200" dirty="0">
                <a:solidFill>
                  <a:schemeClr val="tx1"/>
                </a:solidFill>
              </a:rPr>
              <a:t>The remainder of the stimulus package took the form of individual tax cuts and tax credits.</a:t>
            </a:r>
          </a:p>
          <a:p>
            <a:pPr>
              <a:spcBef>
                <a:spcPts val="600"/>
              </a:spcBef>
            </a:pPr>
            <a:r>
              <a:rPr lang="en-US" sz="2200" dirty="0">
                <a:solidFill>
                  <a:schemeClr val="tx1"/>
                </a:solidFill>
              </a:rPr>
              <a:t>Almost all of the tax-cut effects occurred quickly, in 2009–2011.</a:t>
            </a:r>
          </a:p>
        </p:txBody>
      </p:sp>
    </p:spTree>
    <p:extLst>
      <p:ext uri="{BB962C8B-B14F-4D97-AF65-F5344CB8AC3E}">
        <p14:creationId xmlns:p14="http://schemas.microsoft.com/office/powerpoint/2010/main" val="137611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500"/>
                                        <p:tgtEl>
                                          <p:spTgt spid="9">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
                                            <p:txEl>
                                              <p:pRg st="1" end="1"/>
                                            </p:txEl>
                                          </p:spTgt>
                                        </p:tgtEl>
                                        <p:attrNameLst>
                                          <p:attrName>style.visibility</p:attrName>
                                        </p:attrNameLst>
                                      </p:cBhvr>
                                      <p:to>
                                        <p:strVal val="visible"/>
                                      </p:to>
                                    </p:set>
                                    <p:animEffect transition="in" filter="fade">
                                      <p:cBhvr>
                                        <p:cTn id="2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How Effective Was the Stimulus Package?</a:t>
            </a:r>
            <a:endParaRPr lang="en-IN" sz="3200" dirty="0"/>
          </a:p>
        </p:txBody>
      </p:sp>
      <p:sp>
        <p:nvSpPr>
          <p:cNvPr id="4" name="Content Placeholder 3"/>
          <p:cNvSpPr>
            <a:spLocks noGrp="1"/>
          </p:cNvSpPr>
          <p:nvPr>
            <p:ph sz="quarter" idx="13"/>
          </p:nvPr>
        </p:nvSpPr>
        <p:spPr>
          <a:xfrm>
            <a:off x="457200" y="1556327"/>
            <a:ext cx="8081158" cy="2415598"/>
          </a:xfrm>
        </p:spPr>
        <p:txBody>
          <a:bodyPr/>
          <a:lstStyle/>
          <a:p>
            <a:pPr marL="432" indent="0">
              <a:buNone/>
            </a:pPr>
            <a:r>
              <a:rPr lang="en-US" sz="2200" dirty="0"/>
              <a:t>To judge the effect of the stimulus package, we have to measure its effects </a:t>
            </a:r>
            <a:r>
              <a:rPr lang="en-US" sz="2200" b="1" dirty="0"/>
              <a:t>holding constant all other factors affecting real G</a:t>
            </a:r>
            <a:r>
              <a:rPr lang="en-US" sz="100" dirty="0"/>
              <a:t> </a:t>
            </a:r>
            <a:r>
              <a:rPr lang="en-US" sz="2200" b="1" dirty="0"/>
              <a:t>D</a:t>
            </a:r>
            <a:r>
              <a:rPr lang="en-US" sz="100" dirty="0"/>
              <a:t> </a:t>
            </a:r>
            <a:r>
              <a:rPr lang="en-US" sz="2200" b="1" dirty="0"/>
              <a:t>P and employment.</a:t>
            </a:r>
          </a:p>
          <a:p>
            <a:r>
              <a:rPr lang="en-US" sz="2200" dirty="0"/>
              <a:t>Isolating the effects of the stimulus package is very difficult; economists </a:t>
            </a:r>
            <a:r>
              <a:rPr lang="en-US" sz="2200" b="1" dirty="0"/>
              <a:t>still </a:t>
            </a:r>
            <a:r>
              <a:rPr lang="en-US" sz="2200" dirty="0"/>
              <a:t>differ</a:t>
            </a:r>
            <a:r>
              <a:rPr lang="en-US" sz="2200" b="1" dirty="0"/>
              <a:t> </a:t>
            </a:r>
            <a:r>
              <a:rPr lang="en-US" sz="2200" dirty="0"/>
              <a:t>in their views about how effective the stimulus package was.</a:t>
            </a:r>
          </a:p>
        </p:txBody>
      </p:sp>
      <p:sp>
        <p:nvSpPr>
          <p:cNvPr id="5" name="Content Placeholder 4"/>
          <p:cNvSpPr>
            <a:spLocks noGrp="1"/>
          </p:cNvSpPr>
          <p:nvPr>
            <p:ph sz="quarter" idx="14"/>
          </p:nvPr>
        </p:nvSpPr>
        <p:spPr>
          <a:xfrm>
            <a:off x="457200" y="4092724"/>
            <a:ext cx="8229600" cy="2160887"/>
          </a:xfrm>
        </p:spPr>
        <p:txBody>
          <a:bodyPr/>
          <a:lstStyle/>
          <a:p>
            <a:pPr marL="432" indent="0">
              <a:buNone/>
            </a:pPr>
            <a:r>
              <a:rPr lang="en-US" sz="2200" dirty="0"/>
              <a:t>Further, such judgments are subject to political bias.</a:t>
            </a:r>
          </a:p>
          <a:p>
            <a:r>
              <a:rPr lang="en-US" sz="2200" dirty="0"/>
              <a:t>Many economists choose to rely on the estimates from the nonpartisan Congressional Budget Office (C</a:t>
            </a:r>
            <a:r>
              <a:rPr lang="en-US" sz="100" dirty="0"/>
              <a:t> </a:t>
            </a:r>
            <a:r>
              <a:rPr lang="en-US" sz="2200" dirty="0"/>
              <a:t>B</a:t>
            </a:r>
            <a:r>
              <a:rPr lang="en-US" sz="100" dirty="0"/>
              <a:t> </a:t>
            </a:r>
            <a:r>
              <a:rPr lang="en-US" sz="2200" dirty="0"/>
              <a:t>O), because in addition to its history of neutral politics, it has access to very good government data.</a:t>
            </a:r>
          </a:p>
        </p:txBody>
      </p:sp>
    </p:spTree>
    <p:extLst>
      <p:ext uri="{BB962C8B-B14F-4D97-AF65-F5344CB8AC3E}">
        <p14:creationId xmlns:p14="http://schemas.microsoft.com/office/powerpoint/2010/main" val="2087328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Table 16.2 C</a:t>
            </a:r>
            <a:r>
              <a:rPr lang="en-US" sz="100" dirty="0"/>
              <a:t> </a:t>
            </a:r>
            <a:r>
              <a:rPr lang="en-US" sz="3200" dirty="0"/>
              <a:t>B</a:t>
            </a:r>
            <a:r>
              <a:rPr lang="en-US" sz="100" dirty="0"/>
              <a:t> </a:t>
            </a:r>
            <a:r>
              <a:rPr lang="en-US" sz="3200" dirty="0"/>
              <a:t>O Estimates of the Effects of the Stimulus Package</a:t>
            </a:r>
            <a:endParaRPr lang="en-IN" sz="3200" dirty="0"/>
          </a:p>
        </p:txBody>
      </p:sp>
      <p:graphicFrame>
        <p:nvGraphicFramePr>
          <p:cNvPr id="3" name="Table 2"/>
          <p:cNvGraphicFramePr>
            <a:graphicFrameLocks noGrp="1"/>
          </p:cNvGraphicFramePr>
          <p:nvPr>
            <p:extLst>
              <p:ext uri="{D42A27DB-BD31-4B8C-83A1-F6EECF244321}">
                <p14:modId xmlns:p14="http://schemas.microsoft.com/office/powerpoint/2010/main" val="1169188346"/>
              </p:ext>
            </p:extLst>
          </p:nvPr>
        </p:nvGraphicFramePr>
        <p:xfrm>
          <a:off x="509452" y="1596679"/>
          <a:ext cx="8179876" cy="2703727"/>
        </p:xfrm>
        <a:graphic>
          <a:graphicData uri="http://schemas.openxmlformats.org/drawingml/2006/table">
            <a:tbl>
              <a:tblPr firstRow="1" bandRow="1">
                <a:tableStyleId>{2D5ABB26-0587-4C30-8999-92F81FD0307C}</a:tableStyleId>
              </a:tblPr>
              <a:tblGrid>
                <a:gridCol w="862148">
                  <a:extLst>
                    <a:ext uri="{9D8B030D-6E8A-4147-A177-3AD203B41FA5}">
                      <a16:colId xmlns:a16="http://schemas.microsoft.com/office/drawing/2014/main" val="431095683"/>
                    </a:ext>
                  </a:extLst>
                </a:gridCol>
                <a:gridCol w="2171700">
                  <a:extLst>
                    <a:ext uri="{9D8B030D-6E8A-4147-A177-3AD203B41FA5}">
                      <a16:colId xmlns:a16="http://schemas.microsoft.com/office/drawing/2014/main" val="1067545931"/>
                    </a:ext>
                  </a:extLst>
                </a:gridCol>
                <a:gridCol w="2705100">
                  <a:extLst>
                    <a:ext uri="{9D8B030D-6E8A-4147-A177-3AD203B41FA5}">
                      <a16:colId xmlns:a16="http://schemas.microsoft.com/office/drawing/2014/main" val="3278644854"/>
                    </a:ext>
                  </a:extLst>
                </a:gridCol>
                <a:gridCol w="2440928">
                  <a:extLst>
                    <a:ext uri="{9D8B030D-6E8A-4147-A177-3AD203B41FA5}">
                      <a16:colId xmlns:a16="http://schemas.microsoft.com/office/drawing/2014/main" val="118718526"/>
                    </a:ext>
                  </a:extLst>
                </a:gridCol>
              </a:tblGrid>
              <a:tr h="585769">
                <a:tc>
                  <a:txBody>
                    <a:bodyPr/>
                    <a:lstStyle/>
                    <a:p>
                      <a:pPr lvl="1" algn="l"/>
                      <a:r>
                        <a:rPr lang="en-US" sz="1400" b="1" dirty="0">
                          <a:solidFill>
                            <a:schemeClr val="tx1"/>
                          </a:solidFill>
                          <a:latin typeface="+mn-lt"/>
                        </a:rPr>
                        <a:t>Year</a:t>
                      </a:r>
                    </a:p>
                  </a:txBody>
                  <a:tcPr marL="72000" marR="36000" marT="31633" marB="108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ctr" defTabSz="914400" rtl="0" eaLnBrk="1" fontAlgn="b" latinLnBrk="0" hangingPunct="1">
                        <a:lnSpc>
                          <a:spcPct val="100000"/>
                        </a:lnSpc>
                        <a:spcBef>
                          <a:spcPts val="0"/>
                        </a:spcBef>
                        <a:spcAft>
                          <a:spcPts val="0"/>
                        </a:spcAft>
                        <a:buClrTx/>
                        <a:buSzTx/>
                        <a:buFontTx/>
                        <a:buNone/>
                        <a:tabLst/>
                        <a:defRPr/>
                      </a:pPr>
                      <a:r>
                        <a:rPr lang="en-US" sz="1400" b="1" i="0" u="none" strike="noStrike" dirty="0">
                          <a:solidFill>
                            <a:schemeClr val="tx1"/>
                          </a:solidFill>
                          <a:effectLst/>
                          <a:latin typeface="+mn-lt"/>
                        </a:rPr>
                        <a:t>Change in Real G</a:t>
                      </a:r>
                      <a:r>
                        <a:rPr lang="en-US" sz="100" b="1" i="0" u="none" strike="noStrike" dirty="0">
                          <a:solidFill>
                            <a:schemeClr val="tx1"/>
                          </a:solidFill>
                          <a:effectLst/>
                          <a:latin typeface="+mn-lt"/>
                        </a:rPr>
                        <a:t> </a:t>
                      </a:r>
                      <a:r>
                        <a:rPr lang="en-US" sz="1400" b="1" i="0" u="none" strike="noStrike" dirty="0">
                          <a:solidFill>
                            <a:schemeClr val="tx1"/>
                          </a:solidFill>
                          <a:effectLst/>
                          <a:latin typeface="+mn-lt"/>
                        </a:rPr>
                        <a:t>D</a:t>
                      </a:r>
                      <a:r>
                        <a:rPr lang="en-US" sz="100" b="1" i="0" u="none" strike="noStrike" dirty="0">
                          <a:solidFill>
                            <a:schemeClr val="tx1"/>
                          </a:solidFill>
                          <a:effectLst/>
                          <a:latin typeface="+mn-lt"/>
                        </a:rPr>
                        <a:t> </a:t>
                      </a:r>
                      <a:r>
                        <a:rPr lang="en-US" sz="1400" b="1" i="0" u="none" strike="noStrike" dirty="0">
                          <a:solidFill>
                            <a:schemeClr val="tx1"/>
                          </a:solidFill>
                          <a:effectLst/>
                          <a:latin typeface="+mn-lt"/>
                        </a:rPr>
                        <a:t>P (percentage change)</a:t>
                      </a:r>
                    </a:p>
                  </a:txBody>
                  <a:tcPr marL="72000" marR="36000" marT="31633" marB="108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1" algn="ctr" fontAlgn="b"/>
                      <a:r>
                        <a:rPr lang="en-US" sz="1400" b="1" i="0" u="none" strike="noStrike" dirty="0">
                          <a:solidFill>
                            <a:schemeClr val="tx1"/>
                          </a:solidFill>
                          <a:effectLst/>
                          <a:latin typeface="+mn-lt"/>
                        </a:rPr>
                        <a:t>Change in the Unemployment Rate (percentage points)</a:t>
                      </a:r>
                    </a:p>
                  </a:txBody>
                  <a:tcPr marL="72000" marR="36000" marT="31633" marB="108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1" algn="ctr" fontAlgn="b"/>
                      <a:r>
                        <a:rPr lang="en-US" sz="1400" b="1" i="0" u="none" strike="noStrike" dirty="0">
                          <a:solidFill>
                            <a:schemeClr val="tx1"/>
                          </a:solidFill>
                          <a:effectLst/>
                          <a:latin typeface="+mn-lt"/>
                        </a:rPr>
                        <a:t>Change in Employment (millions of people)</a:t>
                      </a:r>
                    </a:p>
                  </a:txBody>
                  <a:tcPr marL="72000" marR="36000" marT="31633" marB="108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8956445"/>
                  </a:ext>
                </a:extLst>
              </a:tr>
              <a:tr h="317825">
                <a:tc>
                  <a:txBody>
                    <a:bodyPr/>
                    <a:lstStyle/>
                    <a:p>
                      <a:pPr lvl="1" algn="l" fontAlgn="t"/>
                      <a:r>
                        <a:rPr lang="en-US" sz="1400" b="0" i="0" u="none" strike="noStrike" dirty="0">
                          <a:solidFill>
                            <a:schemeClr val="tx1"/>
                          </a:solidFill>
                          <a:effectLst/>
                          <a:latin typeface="+mn-lt"/>
                        </a:rPr>
                        <a:t>2009</a:t>
                      </a:r>
                    </a:p>
                  </a:txBody>
                  <a:tcPr marL="72000" marR="36000" marT="31633" marB="10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1" algn="ctr" fontAlgn="t"/>
                      <a:r>
                        <a:rPr lang="en-US" sz="1400" b="0" i="0" u="none" strike="noStrike" dirty="0">
                          <a:solidFill>
                            <a:schemeClr val="tx1"/>
                          </a:solidFill>
                          <a:effectLst/>
                          <a:latin typeface="+mn-lt"/>
                        </a:rPr>
                        <a:t>0.4% to 1.8%</a:t>
                      </a:r>
                    </a:p>
                  </a:txBody>
                  <a:tcPr marL="72000" marR="36000" marT="31633" marB="10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1" algn="ctr" fontAlgn="t"/>
                      <a:r>
                        <a:rPr lang="en-US" sz="600" b="0" i="0" u="none" strike="noStrike" dirty="0">
                          <a:solidFill>
                            <a:schemeClr val="tx1"/>
                          </a:solidFill>
                          <a:effectLst/>
                          <a:latin typeface="+mn-lt"/>
                        </a:rPr>
                        <a:t>negative 0.1% to negative 0.5%</a:t>
                      </a:r>
                    </a:p>
                  </a:txBody>
                  <a:tcPr marL="72000" marR="36000" marT="31633" marB="10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1" algn="ctr" fontAlgn="t"/>
                      <a:r>
                        <a:rPr lang="en-US" sz="1400" b="0" i="0" u="none" strike="noStrike" dirty="0">
                          <a:solidFill>
                            <a:schemeClr val="tx1"/>
                          </a:solidFill>
                          <a:effectLst/>
                          <a:latin typeface="+mn-lt"/>
                        </a:rPr>
                        <a:t>0.3 to 1.3</a:t>
                      </a:r>
                    </a:p>
                  </a:txBody>
                  <a:tcPr marL="72000" marR="36000" marT="31633" marB="10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2868680"/>
                  </a:ext>
                </a:extLst>
              </a:tr>
              <a:tr h="317825">
                <a:tc>
                  <a:txBody>
                    <a:bodyPr/>
                    <a:lstStyle/>
                    <a:p>
                      <a:pPr lvl="1" algn="l" fontAlgn="t"/>
                      <a:r>
                        <a:rPr lang="en-US" sz="1400" b="0" i="0" u="none" strike="noStrike" dirty="0">
                          <a:solidFill>
                            <a:schemeClr val="tx1"/>
                          </a:solidFill>
                          <a:effectLst/>
                          <a:latin typeface="+mn-lt"/>
                        </a:rPr>
                        <a:t>2010</a:t>
                      </a:r>
                    </a:p>
                  </a:txBody>
                  <a:tcPr marL="72000" marR="36000" marT="31633" marB="10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1" algn="ctr" fontAlgn="t"/>
                      <a:r>
                        <a:rPr lang="en-US" sz="1400" b="0" i="0" u="none" strike="noStrike" dirty="0">
                          <a:solidFill>
                            <a:schemeClr val="tx1"/>
                          </a:solidFill>
                          <a:effectLst/>
                          <a:latin typeface="+mn-lt"/>
                        </a:rPr>
                        <a:t>0.7% to 4.1%</a:t>
                      </a:r>
                    </a:p>
                  </a:txBody>
                  <a:tcPr marL="72000" marR="36000" marT="31633" marB="10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1" algn="ctr" fontAlgn="t"/>
                      <a:r>
                        <a:rPr lang="en-US" sz="600" b="0" i="0" u="none" strike="noStrike" dirty="0">
                          <a:solidFill>
                            <a:schemeClr val="tx1"/>
                          </a:solidFill>
                          <a:effectLst/>
                          <a:latin typeface="+mn-lt"/>
                        </a:rPr>
                        <a:t>negative 0.4% to negative 1.8%</a:t>
                      </a:r>
                    </a:p>
                  </a:txBody>
                  <a:tcPr marL="72000" marR="36000" marT="31633" marB="10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1" algn="ctr" fontAlgn="t"/>
                      <a:r>
                        <a:rPr lang="en-US" sz="1400" b="0" i="0" u="none" strike="noStrike" dirty="0">
                          <a:solidFill>
                            <a:schemeClr val="tx1"/>
                          </a:solidFill>
                          <a:effectLst/>
                          <a:latin typeface="+mn-lt"/>
                        </a:rPr>
                        <a:t>0.9 to 4.7</a:t>
                      </a:r>
                    </a:p>
                  </a:txBody>
                  <a:tcPr marL="72000" marR="36000" marT="31633" marB="10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6145021"/>
                  </a:ext>
                </a:extLst>
              </a:tr>
              <a:tr h="317825">
                <a:tc>
                  <a:txBody>
                    <a:bodyPr/>
                    <a:lstStyle/>
                    <a:p>
                      <a:pPr lvl="1" algn="l" fontAlgn="t"/>
                      <a:r>
                        <a:rPr lang="en-US" sz="1400" b="0" i="0" u="none" strike="noStrike" dirty="0">
                          <a:solidFill>
                            <a:schemeClr val="tx1"/>
                          </a:solidFill>
                          <a:effectLst/>
                          <a:latin typeface="+mn-lt"/>
                        </a:rPr>
                        <a:t>2011</a:t>
                      </a:r>
                    </a:p>
                  </a:txBody>
                  <a:tcPr marL="72000" marR="36000" marT="31633" marB="10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1" algn="ctr" fontAlgn="t"/>
                      <a:r>
                        <a:rPr lang="en-US" sz="1400" b="0" i="0" u="none" strike="noStrike" dirty="0">
                          <a:solidFill>
                            <a:schemeClr val="tx1"/>
                          </a:solidFill>
                          <a:effectLst/>
                          <a:latin typeface="+mn-lt"/>
                        </a:rPr>
                        <a:t>0.4% to 2.3%</a:t>
                      </a:r>
                    </a:p>
                  </a:txBody>
                  <a:tcPr marL="72000" marR="36000" marT="31633" marB="10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1" algn="ctr" fontAlgn="t"/>
                      <a:r>
                        <a:rPr lang="en-US" sz="600" b="0" i="0" u="none" strike="noStrike" dirty="0">
                          <a:solidFill>
                            <a:schemeClr val="tx1"/>
                          </a:solidFill>
                          <a:effectLst/>
                          <a:latin typeface="+mn-lt"/>
                        </a:rPr>
                        <a:t>negative 0.2% to negative 1.4%</a:t>
                      </a:r>
                    </a:p>
                  </a:txBody>
                  <a:tcPr marL="72000" marR="36000" marT="31633" marB="10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1" algn="ctr" fontAlgn="t"/>
                      <a:r>
                        <a:rPr lang="en-US" sz="1400" b="0" i="0" u="none" strike="noStrike" dirty="0">
                          <a:solidFill>
                            <a:schemeClr val="tx1"/>
                          </a:solidFill>
                          <a:effectLst/>
                          <a:latin typeface="+mn-lt"/>
                        </a:rPr>
                        <a:t>0.6 to 3.6</a:t>
                      </a:r>
                    </a:p>
                  </a:txBody>
                  <a:tcPr marL="72000" marR="36000" marT="31633" marB="10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985753"/>
                  </a:ext>
                </a:extLst>
              </a:tr>
              <a:tr h="317825">
                <a:tc>
                  <a:txBody>
                    <a:bodyPr/>
                    <a:lstStyle/>
                    <a:p>
                      <a:pPr lvl="1" algn="l" fontAlgn="t"/>
                      <a:r>
                        <a:rPr lang="en-US" sz="1400" b="0" i="0" u="none" strike="noStrike" dirty="0">
                          <a:solidFill>
                            <a:schemeClr val="tx1"/>
                          </a:solidFill>
                          <a:effectLst/>
                          <a:latin typeface="+mn-lt"/>
                        </a:rPr>
                        <a:t>2012</a:t>
                      </a:r>
                    </a:p>
                  </a:txBody>
                  <a:tcPr marL="72000" marR="36000" marT="31633" marB="10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1" algn="ctr" fontAlgn="t"/>
                      <a:r>
                        <a:rPr lang="en-US" sz="1400" b="0" i="0" u="none" strike="noStrike" dirty="0">
                          <a:solidFill>
                            <a:schemeClr val="tx1"/>
                          </a:solidFill>
                          <a:effectLst/>
                          <a:latin typeface="+mn-lt"/>
                        </a:rPr>
                        <a:t>0.1% to 0.8%</a:t>
                      </a:r>
                    </a:p>
                  </a:txBody>
                  <a:tcPr marL="72000" marR="36000" marT="31633" marB="10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1" algn="ctr" fontAlgn="t"/>
                      <a:r>
                        <a:rPr lang="en-US" sz="600" b="0" i="0" u="none" strike="noStrike" dirty="0">
                          <a:solidFill>
                            <a:schemeClr val="tx1"/>
                          </a:solidFill>
                          <a:effectLst/>
                          <a:latin typeface="+mn-lt"/>
                        </a:rPr>
                        <a:t>negative 0.1% to negative 0.6%</a:t>
                      </a:r>
                    </a:p>
                  </a:txBody>
                  <a:tcPr marL="72000" marR="36000" marT="31633" marB="10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1" algn="ctr" fontAlgn="t"/>
                      <a:r>
                        <a:rPr lang="en-US" sz="1400" b="0" i="0" u="none" strike="noStrike" dirty="0">
                          <a:solidFill>
                            <a:schemeClr val="tx1"/>
                          </a:solidFill>
                          <a:effectLst/>
                          <a:latin typeface="+mn-lt"/>
                        </a:rPr>
                        <a:t>0.2 to 1.3</a:t>
                      </a:r>
                    </a:p>
                  </a:txBody>
                  <a:tcPr marL="72000" marR="36000" marT="31633" marB="10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1095159"/>
                  </a:ext>
                </a:extLst>
              </a:tr>
              <a:tr h="317825">
                <a:tc>
                  <a:txBody>
                    <a:bodyPr/>
                    <a:lstStyle/>
                    <a:p>
                      <a:pPr lvl="1" algn="l" fontAlgn="t"/>
                      <a:r>
                        <a:rPr lang="en-US" sz="1400" b="0" i="0" u="none" strike="noStrike" dirty="0">
                          <a:solidFill>
                            <a:schemeClr val="tx1"/>
                          </a:solidFill>
                          <a:effectLst/>
                          <a:latin typeface="+mn-lt"/>
                        </a:rPr>
                        <a:t>2013</a:t>
                      </a:r>
                    </a:p>
                  </a:txBody>
                  <a:tcPr marL="72000" marR="36000" marT="31633" marB="10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1" algn="ctr" fontAlgn="t"/>
                      <a:r>
                        <a:rPr lang="en-US" sz="1400" b="0" i="0" u="none" strike="noStrike" dirty="0">
                          <a:solidFill>
                            <a:schemeClr val="tx1"/>
                          </a:solidFill>
                          <a:effectLst/>
                          <a:latin typeface="+mn-lt"/>
                        </a:rPr>
                        <a:t>0.1% to 0.4%</a:t>
                      </a:r>
                    </a:p>
                  </a:txBody>
                  <a:tcPr marL="72000" marR="36000" marT="31633" marB="10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1" algn="ctr" fontAlgn="t"/>
                      <a:r>
                        <a:rPr lang="en-US" sz="600" b="0" i="0" u="none" strike="noStrike" dirty="0">
                          <a:solidFill>
                            <a:schemeClr val="tx1"/>
                          </a:solidFill>
                          <a:effectLst/>
                          <a:latin typeface="+mn-lt"/>
                        </a:rPr>
                        <a:t>0% to negative 0.3%</a:t>
                      </a:r>
                    </a:p>
                  </a:txBody>
                  <a:tcPr marL="72000" marR="36000" marT="31633" marB="10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1" algn="ctr" fontAlgn="t"/>
                      <a:r>
                        <a:rPr lang="en-US" sz="1400" b="0" i="0" u="none" strike="noStrike" dirty="0">
                          <a:solidFill>
                            <a:schemeClr val="tx1"/>
                          </a:solidFill>
                          <a:effectLst/>
                          <a:latin typeface="+mn-lt"/>
                        </a:rPr>
                        <a:t>0.1 to 0.5</a:t>
                      </a:r>
                    </a:p>
                  </a:txBody>
                  <a:tcPr marL="72000" marR="36000" marT="31633" marB="10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1528274"/>
                  </a:ext>
                </a:extLst>
              </a:tr>
              <a:tr h="317825">
                <a:tc>
                  <a:txBody>
                    <a:bodyPr/>
                    <a:lstStyle/>
                    <a:p>
                      <a:pPr lvl="1" algn="l" fontAlgn="t"/>
                      <a:r>
                        <a:rPr lang="en-US" sz="1400" b="0" i="0" u="none" strike="noStrike" dirty="0">
                          <a:solidFill>
                            <a:schemeClr val="tx1"/>
                          </a:solidFill>
                          <a:effectLst/>
                          <a:latin typeface="+mn-lt"/>
                        </a:rPr>
                        <a:t>2014</a:t>
                      </a:r>
                    </a:p>
                  </a:txBody>
                  <a:tcPr marL="72000" marR="36000" marT="31633" marB="10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1" algn="ctr" fontAlgn="t"/>
                      <a:r>
                        <a:rPr lang="en-US" sz="1400" b="0" i="0" u="none" strike="noStrike" dirty="0">
                          <a:solidFill>
                            <a:schemeClr val="tx1"/>
                          </a:solidFill>
                          <a:effectLst/>
                          <a:latin typeface="+mn-lt"/>
                        </a:rPr>
                        <a:t>0% to 0.2%</a:t>
                      </a:r>
                    </a:p>
                  </a:txBody>
                  <a:tcPr marL="72000" marR="36000" marT="31633" marB="10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1" algn="ctr" fontAlgn="t"/>
                      <a:r>
                        <a:rPr lang="en-US" sz="600" b="0" i="0" u="none" strike="noStrike" dirty="0">
                          <a:solidFill>
                            <a:schemeClr val="tx1"/>
                          </a:solidFill>
                          <a:effectLst/>
                          <a:latin typeface="+mn-lt"/>
                        </a:rPr>
                        <a:t>0% to negative 0.2%</a:t>
                      </a:r>
                    </a:p>
                  </a:txBody>
                  <a:tcPr marL="72000" marR="36000" marT="31633" marB="10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1" algn="ctr" fontAlgn="t"/>
                      <a:r>
                        <a:rPr lang="en-US" sz="1400" b="0" i="0" u="none" strike="noStrike" dirty="0">
                          <a:solidFill>
                            <a:schemeClr val="tx1"/>
                          </a:solidFill>
                          <a:effectLst/>
                          <a:latin typeface="+mn-lt"/>
                        </a:rPr>
                        <a:t>0.1 to 0.3</a:t>
                      </a:r>
                    </a:p>
                  </a:txBody>
                  <a:tcPr marL="72000" marR="36000" marT="31633" marB="10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8905600"/>
                  </a:ext>
                </a:extLst>
              </a:tr>
            </a:tbl>
          </a:graphicData>
        </a:graphic>
      </p:graphicFrame>
      <p:graphicFrame>
        <p:nvGraphicFramePr>
          <p:cNvPr id="9" name="Object 8">
            <a:extLs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4022909520"/>
              </p:ext>
            </p:extLst>
          </p:nvPr>
        </p:nvGraphicFramePr>
        <p:xfrm>
          <a:off x="4258633" y="2221073"/>
          <a:ext cx="1393825" cy="244475"/>
        </p:xfrm>
        <a:graphic>
          <a:graphicData uri="http://schemas.openxmlformats.org/presentationml/2006/ole">
            <mc:AlternateContent xmlns:mc="http://schemas.openxmlformats.org/markup-compatibility/2006">
              <mc:Choice xmlns:v="urn:schemas-microsoft-com:vml" Requires="v">
                <p:oleObj name="Equation" r:id="rId3" imgW="1155600" imgH="203040" progId="Equation.DSMT4">
                  <p:embed/>
                </p:oleObj>
              </mc:Choice>
              <mc:Fallback>
                <p:oleObj name="Equation" r:id="rId3" imgW="1155600" imgH="203040" progId="Equation.DSMT4">
                  <p:embed/>
                  <p:pic>
                    <p:nvPicPr>
                      <p:cNvPr id="9" name="Object 8">
                        <a:extLst>
                          <a:ext uri="{C183D7F6-B498-43B3-948B-1728B52AA6E4}">
                            <adec:decorative xmlns:adec="http://schemas.microsoft.com/office/drawing/2017/decorative" val="1"/>
                          </a:ext>
                        </a:extLst>
                      </p:cNvPr>
                      <p:cNvPicPr/>
                      <p:nvPr/>
                    </p:nvPicPr>
                    <p:blipFill>
                      <a:blip r:embed="rId4"/>
                      <a:stretch>
                        <a:fillRect/>
                      </a:stretch>
                    </p:blipFill>
                    <p:spPr>
                      <a:xfrm>
                        <a:off x="4258633" y="2221073"/>
                        <a:ext cx="1393825" cy="244475"/>
                      </a:xfrm>
                      <a:prstGeom prst="rect">
                        <a:avLst/>
                      </a:prstGeom>
                      <a:solidFill>
                        <a:schemeClr val="bg1"/>
                      </a:solidFill>
                    </p:spPr>
                  </p:pic>
                </p:oleObj>
              </mc:Fallback>
            </mc:AlternateContent>
          </a:graphicData>
        </a:graphic>
      </p:graphicFrame>
      <p:graphicFrame>
        <p:nvGraphicFramePr>
          <p:cNvPr id="10" name="Object 9">
            <a:extLs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513955503"/>
              </p:ext>
            </p:extLst>
          </p:nvPr>
        </p:nvGraphicFramePr>
        <p:xfrm>
          <a:off x="4256654" y="2575353"/>
          <a:ext cx="1393825" cy="244475"/>
        </p:xfrm>
        <a:graphic>
          <a:graphicData uri="http://schemas.openxmlformats.org/presentationml/2006/ole">
            <mc:AlternateContent xmlns:mc="http://schemas.openxmlformats.org/markup-compatibility/2006">
              <mc:Choice xmlns:v="urn:schemas-microsoft-com:vml" Requires="v">
                <p:oleObj name="Equation" r:id="rId5" imgW="1155600" imgH="203040" progId="Equation.DSMT4">
                  <p:embed/>
                </p:oleObj>
              </mc:Choice>
              <mc:Fallback>
                <p:oleObj name="Equation" r:id="rId5" imgW="1155600" imgH="203040" progId="Equation.DSMT4">
                  <p:embed/>
                  <p:pic>
                    <p:nvPicPr>
                      <p:cNvPr id="10" name="Object 9">
                        <a:extLst>
                          <a:ext uri="{C183D7F6-B498-43B3-948B-1728B52AA6E4}">
                            <adec:decorative xmlns:adec="http://schemas.microsoft.com/office/drawing/2017/decorative" val="1"/>
                          </a:ext>
                        </a:extLst>
                      </p:cNvPr>
                      <p:cNvPicPr/>
                      <p:nvPr/>
                    </p:nvPicPr>
                    <p:blipFill>
                      <a:blip r:embed="rId6"/>
                      <a:stretch>
                        <a:fillRect/>
                      </a:stretch>
                    </p:blipFill>
                    <p:spPr>
                      <a:xfrm>
                        <a:off x="4256654" y="2575353"/>
                        <a:ext cx="1393825" cy="244475"/>
                      </a:xfrm>
                      <a:prstGeom prst="rect">
                        <a:avLst/>
                      </a:prstGeom>
                      <a:solidFill>
                        <a:schemeClr val="bg1"/>
                      </a:solidFill>
                    </p:spPr>
                  </p:pic>
                </p:oleObj>
              </mc:Fallback>
            </mc:AlternateContent>
          </a:graphicData>
        </a:graphic>
      </p:graphicFrame>
      <p:graphicFrame>
        <p:nvGraphicFramePr>
          <p:cNvPr id="11" name="Object 10">
            <a:extLs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192705075"/>
              </p:ext>
            </p:extLst>
          </p:nvPr>
        </p:nvGraphicFramePr>
        <p:xfrm>
          <a:off x="4266551" y="2929632"/>
          <a:ext cx="1393825" cy="244475"/>
        </p:xfrm>
        <a:graphic>
          <a:graphicData uri="http://schemas.openxmlformats.org/presentationml/2006/ole">
            <mc:AlternateContent xmlns:mc="http://schemas.openxmlformats.org/markup-compatibility/2006">
              <mc:Choice xmlns:v="urn:schemas-microsoft-com:vml" Requires="v">
                <p:oleObj name="Equation" r:id="rId7" imgW="1155600" imgH="203040" progId="Equation.DSMT4">
                  <p:embed/>
                </p:oleObj>
              </mc:Choice>
              <mc:Fallback>
                <p:oleObj name="Equation" r:id="rId7" imgW="1155600" imgH="203040" progId="Equation.DSMT4">
                  <p:embed/>
                  <p:pic>
                    <p:nvPicPr>
                      <p:cNvPr id="11" name="Object 10">
                        <a:extLst>
                          <a:ext uri="{C183D7F6-B498-43B3-948B-1728B52AA6E4}">
                            <adec:decorative xmlns:adec="http://schemas.microsoft.com/office/drawing/2017/decorative" val="1"/>
                          </a:ext>
                        </a:extLst>
                      </p:cNvPr>
                      <p:cNvPicPr/>
                      <p:nvPr/>
                    </p:nvPicPr>
                    <p:blipFill>
                      <a:blip r:embed="rId8"/>
                      <a:stretch>
                        <a:fillRect/>
                      </a:stretch>
                    </p:blipFill>
                    <p:spPr>
                      <a:xfrm>
                        <a:off x="4266551" y="2929632"/>
                        <a:ext cx="1393825" cy="244475"/>
                      </a:xfrm>
                      <a:prstGeom prst="rect">
                        <a:avLst/>
                      </a:prstGeom>
                      <a:solidFill>
                        <a:schemeClr val="bg1"/>
                      </a:solidFill>
                    </p:spPr>
                  </p:pic>
                </p:oleObj>
              </mc:Fallback>
            </mc:AlternateContent>
          </a:graphicData>
        </a:graphic>
      </p:graphicFrame>
      <p:graphicFrame>
        <p:nvGraphicFramePr>
          <p:cNvPr id="12" name="Object 11">
            <a:extLs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855606665"/>
              </p:ext>
            </p:extLst>
          </p:nvPr>
        </p:nvGraphicFramePr>
        <p:xfrm>
          <a:off x="4252695" y="3272038"/>
          <a:ext cx="1393825" cy="244475"/>
        </p:xfrm>
        <a:graphic>
          <a:graphicData uri="http://schemas.openxmlformats.org/presentationml/2006/ole">
            <mc:AlternateContent xmlns:mc="http://schemas.openxmlformats.org/markup-compatibility/2006">
              <mc:Choice xmlns:v="urn:schemas-microsoft-com:vml" Requires="v">
                <p:oleObj name="Equation" r:id="rId9" imgW="1155600" imgH="203040" progId="Equation.DSMT4">
                  <p:embed/>
                </p:oleObj>
              </mc:Choice>
              <mc:Fallback>
                <p:oleObj name="Equation" r:id="rId9" imgW="1155600" imgH="203040" progId="Equation.DSMT4">
                  <p:embed/>
                  <p:pic>
                    <p:nvPicPr>
                      <p:cNvPr id="12" name="Object 11">
                        <a:extLst>
                          <a:ext uri="{C183D7F6-B498-43B3-948B-1728B52AA6E4}">
                            <adec:decorative xmlns:adec="http://schemas.microsoft.com/office/drawing/2017/decorative" val="1"/>
                          </a:ext>
                        </a:extLst>
                      </p:cNvPr>
                      <p:cNvPicPr/>
                      <p:nvPr/>
                    </p:nvPicPr>
                    <p:blipFill>
                      <a:blip r:embed="rId10"/>
                      <a:stretch>
                        <a:fillRect/>
                      </a:stretch>
                    </p:blipFill>
                    <p:spPr>
                      <a:xfrm>
                        <a:off x="4252695" y="3272038"/>
                        <a:ext cx="1393825" cy="244475"/>
                      </a:xfrm>
                      <a:prstGeom prst="rect">
                        <a:avLst/>
                      </a:prstGeom>
                      <a:solidFill>
                        <a:schemeClr val="bg1"/>
                      </a:solidFill>
                    </p:spPr>
                  </p:pic>
                </p:oleObj>
              </mc:Fallback>
            </mc:AlternateContent>
          </a:graphicData>
        </a:graphic>
      </p:graphicFrame>
      <p:graphicFrame>
        <p:nvGraphicFramePr>
          <p:cNvPr id="13" name="Object 12">
            <a:extLs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354869312"/>
              </p:ext>
            </p:extLst>
          </p:nvPr>
        </p:nvGraphicFramePr>
        <p:xfrm>
          <a:off x="4289067" y="3625850"/>
          <a:ext cx="1133475" cy="244475"/>
        </p:xfrm>
        <a:graphic>
          <a:graphicData uri="http://schemas.openxmlformats.org/presentationml/2006/ole">
            <mc:AlternateContent xmlns:mc="http://schemas.openxmlformats.org/markup-compatibility/2006">
              <mc:Choice xmlns:v="urn:schemas-microsoft-com:vml" Requires="v">
                <p:oleObj name="Equation" r:id="rId11" imgW="939600" imgH="203040" progId="Equation.DSMT4">
                  <p:embed/>
                </p:oleObj>
              </mc:Choice>
              <mc:Fallback>
                <p:oleObj name="Equation" r:id="rId11" imgW="939600" imgH="203040" progId="Equation.DSMT4">
                  <p:embed/>
                  <p:pic>
                    <p:nvPicPr>
                      <p:cNvPr id="13" name="Object 12">
                        <a:extLst>
                          <a:ext uri="{C183D7F6-B498-43B3-948B-1728B52AA6E4}">
                            <adec:decorative xmlns:adec="http://schemas.microsoft.com/office/drawing/2017/decorative" val="1"/>
                          </a:ext>
                        </a:extLst>
                      </p:cNvPr>
                      <p:cNvPicPr/>
                      <p:nvPr/>
                    </p:nvPicPr>
                    <p:blipFill>
                      <a:blip r:embed="rId12"/>
                      <a:stretch>
                        <a:fillRect/>
                      </a:stretch>
                    </p:blipFill>
                    <p:spPr>
                      <a:xfrm>
                        <a:off x="4289067" y="3625850"/>
                        <a:ext cx="1133475" cy="244475"/>
                      </a:xfrm>
                      <a:prstGeom prst="rect">
                        <a:avLst/>
                      </a:prstGeom>
                      <a:solidFill>
                        <a:schemeClr val="bg1"/>
                      </a:solidFill>
                    </p:spPr>
                  </p:pic>
                </p:oleObj>
              </mc:Fallback>
            </mc:AlternateContent>
          </a:graphicData>
        </a:graphic>
      </p:graphicFrame>
      <p:graphicFrame>
        <p:nvGraphicFramePr>
          <p:cNvPr id="14" name="Object 13">
            <a:extLs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873097790"/>
              </p:ext>
            </p:extLst>
          </p:nvPr>
        </p:nvGraphicFramePr>
        <p:xfrm>
          <a:off x="4291472" y="3992060"/>
          <a:ext cx="1131887" cy="244475"/>
        </p:xfrm>
        <a:graphic>
          <a:graphicData uri="http://schemas.openxmlformats.org/presentationml/2006/ole">
            <mc:AlternateContent xmlns:mc="http://schemas.openxmlformats.org/markup-compatibility/2006">
              <mc:Choice xmlns:v="urn:schemas-microsoft-com:vml" Requires="v">
                <p:oleObj name="Equation" r:id="rId13" imgW="939600" imgH="203040" progId="Equation.DSMT4">
                  <p:embed/>
                </p:oleObj>
              </mc:Choice>
              <mc:Fallback>
                <p:oleObj name="Equation" r:id="rId13" imgW="939600" imgH="203040" progId="Equation.DSMT4">
                  <p:embed/>
                  <p:pic>
                    <p:nvPicPr>
                      <p:cNvPr id="14" name="Object 13">
                        <a:extLst>
                          <a:ext uri="{C183D7F6-B498-43B3-948B-1728B52AA6E4}">
                            <adec:decorative xmlns:adec="http://schemas.microsoft.com/office/drawing/2017/decorative" val="1"/>
                          </a:ext>
                        </a:extLst>
                      </p:cNvPr>
                      <p:cNvPicPr/>
                      <p:nvPr/>
                    </p:nvPicPr>
                    <p:blipFill>
                      <a:blip r:embed="rId14"/>
                      <a:stretch>
                        <a:fillRect/>
                      </a:stretch>
                    </p:blipFill>
                    <p:spPr>
                      <a:xfrm>
                        <a:off x="4291472" y="3992060"/>
                        <a:ext cx="1131887" cy="244475"/>
                      </a:xfrm>
                      <a:prstGeom prst="rect">
                        <a:avLst/>
                      </a:prstGeom>
                      <a:solidFill>
                        <a:schemeClr val="bg1"/>
                      </a:solidFill>
                    </p:spPr>
                  </p:pic>
                </p:oleObj>
              </mc:Fallback>
            </mc:AlternateContent>
          </a:graphicData>
        </a:graphic>
      </p:graphicFrame>
      <p:sp>
        <p:nvSpPr>
          <p:cNvPr id="6" name="Content Placeholder 5"/>
          <p:cNvSpPr>
            <a:spLocks noGrp="1"/>
          </p:cNvSpPr>
          <p:nvPr>
            <p:ph sz="quarter" idx="15"/>
          </p:nvPr>
        </p:nvSpPr>
        <p:spPr>
          <a:xfrm>
            <a:off x="457200" y="4422141"/>
            <a:ext cx="8232128" cy="1875027"/>
          </a:xfrm>
        </p:spPr>
        <p:txBody>
          <a:bodyPr/>
          <a:lstStyle/>
          <a:p>
            <a:pPr marL="432" indent="0">
              <a:spcBef>
                <a:spcPts val="600"/>
              </a:spcBef>
              <a:buNone/>
            </a:pPr>
            <a:r>
              <a:rPr lang="en-US" sz="1800" dirty="0"/>
              <a:t>The table shows C</a:t>
            </a:r>
            <a:r>
              <a:rPr lang="en-US" sz="100" dirty="0"/>
              <a:t> </a:t>
            </a:r>
            <a:r>
              <a:rPr lang="en-US" sz="1800" dirty="0"/>
              <a:t>B</a:t>
            </a:r>
            <a:r>
              <a:rPr lang="en-US" sz="100" dirty="0"/>
              <a:t> </a:t>
            </a:r>
            <a:r>
              <a:rPr lang="en-US" sz="1800" dirty="0"/>
              <a:t>O estimates of the effect of the stimulus package on economic variables, </a:t>
            </a:r>
            <a:r>
              <a:rPr lang="en-US" sz="1800" b="1" dirty="0"/>
              <a:t>relative to what would have happened without the stimulus package.</a:t>
            </a:r>
          </a:p>
          <a:p>
            <a:pPr marL="432" indent="0">
              <a:spcBef>
                <a:spcPts val="600"/>
              </a:spcBef>
              <a:buNone/>
            </a:pPr>
            <a:r>
              <a:rPr lang="en-US" sz="1800" dirty="0"/>
              <a:t>The C</a:t>
            </a:r>
            <a:r>
              <a:rPr lang="en-US" sz="100" dirty="0"/>
              <a:t> </a:t>
            </a:r>
            <a:r>
              <a:rPr lang="en-US" sz="1800" dirty="0"/>
              <a:t>B</a:t>
            </a:r>
            <a:r>
              <a:rPr lang="en-US" sz="100" dirty="0"/>
              <a:t> </a:t>
            </a:r>
            <a:r>
              <a:rPr lang="en-US" sz="1800" dirty="0"/>
              <a:t>O’s conclusion: the stimulus package reduced the severity of the recession but did not come close to bringing the economy back to full employment.</a:t>
            </a:r>
          </a:p>
        </p:txBody>
      </p:sp>
    </p:spTree>
    <p:extLst>
      <p:ext uri="{BB962C8B-B14F-4D97-AF65-F5344CB8AC3E}">
        <p14:creationId xmlns:p14="http://schemas.microsoft.com/office/powerpoint/2010/main" val="704519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animEffect transition="in" filter="fade">
                                      <p:cBhvr>
                                        <p:cTn id="35" dur="500"/>
                                        <p:tgtEl>
                                          <p:spTgt spid="6">
                                            <p:txEl>
                                              <p:pRg st="0" end="0"/>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animEffect transition="in" filter="fade">
                                      <p:cBhvr>
                                        <p:cTn id="39"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12" y="188914"/>
            <a:ext cx="8218488" cy="1116011"/>
          </a:xfrm>
        </p:spPr>
        <p:txBody>
          <a:bodyPr/>
          <a:lstStyle/>
          <a:p>
            <a:r>
              <a:rPr lang="en-US" sz="2800" dirty="0">
                <a:solidFill>
                  <a:schemeClr val="tx2"/>
                </a:solidFill>
              </a:rPr>
              <a:t>Table 16.3 Estimates of the Sizes of Government Purchases and Tax Multiplier </a:t>
            </a:r>
            <a:r>
              <a:rPr lang="en-US" sz="2000" b="0" dirty="0">
                <a:solidFill>
                  <a:schemeClr val="tx2"/>
                </a:solidFill>
              </a:rPr>
              <a:t>(1 of 3)</a:t>
            </a:r>
            <a:endParaRPr lang="en-IN" sz="2000" dirty="0">
              <a:solidFill>
                <a:schemeClr val="tx2"/>
              </a:solidFill>
            </a:endParaRPr>
          </a:p>
        </p:txBody>
      </p:sp>
      <p:sp>
        <p:nvSpPr>
          <p:cNvPr id="4" name="Content Placeholder 3"/>
          <p:cNvSpPr>
            <a:spLocks noGrp="1"/>
          </p:cNvSpPr>
          <p:nvPr>
            <p:ph sz="quarter" idx="13"/>
          </p:nvPr>
        </p:nvSpPr>
        <p:spPr>
          <a:xfrm>
            <a:off x="457200" y="1556327"/>
            <a:ext cx="8229600" cy="1103746"/>
          </a:xfrm>
        </p:spPr>
        <p:txBody>
          <a:bodyPr/>
          <a:lstStyle/>
          <a:p>
            <a:pPr marL="432" indent="0">
              <a:buNone/>
            </a:pPr>
            <a:r>
              <a:rPr lang="en-US" sz="2000" dirty="0"/>
              <a:t>How large are the multipliers for government purchases and for taxes? This question is very difficult to answer, and different economists produce different estimates:</a:t>
            </a:r>
          </a:p>
        </p:txBody>
      </p:sp>
      <p:graphicFrame>
        <p:nvGraphicFramePr>
          <p:cNvPr id="3" name="Table 2"/>
          <p:cNvGraphicFramePr>
            <a:graphicFrameLocks noGrp="1"/>
          </p:cNvGraphicFramePr>
          <p:nvPr>
            <p:extLst>
              <p:ext uri="{D42A27DB-BD31-4B8C-83A1-F6EECF244321}">
                <p14:modId xmlns:p14="http://schemas.microsoft.com/office/powerpoint/2010/main" val="3301537055"/>
              </p:ext>
            </p:extLst>
          </p:nvPr>
        </p:nvGraphicFramePr>
        <p:xfrm>
          <a:off x="468311" y="2810685"/>
          <a:ext cx="8207376" cy="3292784"/>
        </p:xfrm>
        <a:graphic>
          <a:graphicData uri="http://schemas.openxmlformats.org/drawingml/2006/table">
            <a:tbl>
              <a:tblPr firstRow="1" bandRow="1">
                <a:tableStyleId>{2D5ABB26-0587-4C30-8999-92F81FD0307C}</a:tableStyleId>
              </a:tblPr>
              <a:tblGrid>
                <a:gridCol w="3494089">
                  <a:extLst>
                    <a:ext uri="{9D8B030D-6E8A-4147-A177-3AD203B41FA5}">
                      <a16:colId xmlns:a16="http://schemas.microsoft.com/office/drawing/2014/main" val="1334932026"/>
                    </a:ext>
                  </a:extLst>
                </a:gridCol>
                <a:gridCol w="2070100">
                  <a:extLst>
                    <a:ext uri="{9D8B030D-6E8A-4147-A177-3AD203B41FA5}">
                      <a16:colId xmlns:a16="http://schemas.microsoft.com/office/drawing/2014/main" val="1398695574"/>
                    </a:ext>
                  </a:extLst>
                </a:gridCol>
                <a:gridCol w="2643187">
                  <a:extLst>
                    <a:ext uri="{9D8B030D-6E8A-4147-A177-3AD203B41FA5}">
                      <a16:colId xmlns:a16="http://schemas.microsoft.com/office/drawing/2014/main" val="3124617938"/>
                    </a:ext>
                  </a:extLst>
                </a:gridCol>
              </a:tblGrid>
              <a:tr h="2416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u="none" strike="noStrike" cap="none" noProof="0" dirty="0">
                          <a:latin typeface="+mn-lt"/>
                          <a:ea typeface="Arial"/>
                          <a:cs typeface="Arial"/>
                          <a:sym typeface="Arial"/>
                        </a:rPr>
                        <a:t>Economists Making the Estimate</a:t>
                      </a:r>
                      <a:endParaRPr lang="en-US" sz="1400" u="none" strike="noStrike" cap="none" noProof="0" dirty="0">
                        <a:latin typeface="+mn-lt"/>
                        <a:ea typeface="Arial"/>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u="none" strike="noStrike" cap="none" noProof="0" dirty="0">
                          <a:latin typeface="+mn-lt"/>
                          <a:ea typeface="Arial"/>
                          <a:cs typeface="Arial"/>
                          <a:sym typeface="Arial"/>
                        </a:rPr>
                        <a:t>Type of Multiplier</a:t>
                      </a:r>
                      <a:endParaRPr lang="en-US" sz="1400" u="none" strike="noStrike" cap="none" noProof="0" dirty="0">
                        <a:latin typeface="+mn-lt"/>
                        <a:ea typeface="Arial"/>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u="none" strike="noStrike" cap="none" noProof="0" dirty="0">
                          <a:latin typeface="+mn-lt"/>
                          <a:ea typeface="Arial"/>
                          <a:cs typeface="Arial"/>
                          <a:sym typeface="Arial"/>
                        </a:rPr>
                        <a:t>Size of Multiplier</a:t>
                      </a:r>
                      <a:endParaRPr lang="en-US" sz="1400" u="none" strike="noStrike" cap="none" noProof="0" dirty="0">
                        <a:latin typeface="+mn-lt"/>
                        <a:ea typeface="Arial"/>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9882057"/>
                  </a:ext>
                </a:extLst>
              </a:tr>
              <a:tr h="2416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strike="noStrike" cap="none" noProof="0" dirty="0">
                          <a:latin typeface="+mn-lt"/>
                          <a:ea typeface="Arial"/>
                          <a:cs typeface="Arial"/>
                          <a:sym typeface="Arial"/>
                        </a:rPr>
                        <a:t>Congressional Budget Office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strike="noStrike" cap="none" noProof="0" dirty="0">
                          <a:latin typeface="+mn-lt"/>
                          <a:ea typeface="Arial"/>
                          <a:cs typeface="Arial"/>
                          <a:sym typeface="Arial"/>
                        </a:rPr>
                        <a:t>Government purchases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strike="noStrike" cap="none" noProof="0" dirty="0">
                          <a:latin typeface="+mn-lt"/>
                          <a:ea typeface="Arial"/>
                          <a:cs typeface="Arial"/>
                          <a:sym typeface="Arial"/>
                        </a:rPr>
                        <a:t>0.5</a:t>
                      </a:r>
                      <a:r>
                        <a:rPr lang="en-US" sz="1400" b="0" i="0" u="none" strike="noStrike" cap="none" baseline="0" noProof="0" dirty="0">
                          <a:solidFill>
                            <a:schemeClr val="tx1"/>
                          </a:solidFill>
                          <a:latin typeface="+mn-lt"/>
                          <a:ea typeface="+mn-ea"/>
                          <a:cs typeface="+mn-cs"/>
                          <a:sym typeface="Arial"/>
                        </a:rPr>
                        <a:t>–</a:t>
                      </a:r>
                      <a:r>
                        <a:rPr lang="en-US" sz="1400" u="none" strike="noStrike" cap="none" noProof="0" dirty="0">
                          <a:latin typeface="+mn-lt"/>
                          <a:ea typeface="Arial"/>
                          <a:cs typeface="Arial"/>
                          <a:sym typeface="Aria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903319"/>
                  </a:ext>
                </a:extLst>
              </a:tr>
              <a:tr h="7492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strike="noStrike" cap="none" noProof="0" dirty="0">
                          <a:latin typeface="+mn-lt"/>
                          <a:ea typeface="Arial"/>
                          <a:cs typeface="Arial"/>
                          <a:sym typeface="Arial"/>
                        </a:rPr>
                        <a:t>Lawrence </a:t>
                      </a:r>
                      <a:r>
                        <a:rPr lang="en-US" sz="1400" u="none" strike="noStrike" cap="none" noProof="0" dirty="0" err="1">
                          <a:latin typeface="+mn-lt"/>
                          <a:ea typeface="Arial"/>
                          <a:cs typeface="Arial"/>
                          <a:sym typeface="Arial"/>
                        </a:rPr>
                        <a:t>Christiano</a:t>
                      </a:r>
                      <a:r>
                        <a:rPr lang="en-US" sz="1400" u="none" strike="noStrike" cap="none" noProof="0" dirty="0">
                          <a:latin typeface="+mn-lt"/>
                          <a:ea typeface="Arial"/>
                          <a:cs typeface="Arial"/>
                          <a:sym typeface="Arial"/>
                        </a:rPr>
                        <a:t>, Martin </a:t>
                      </a:r>
                      <a:r>
                        <a:rPr lang="en-US" sz="1400" u="none" strike="noStrike" cap="none" noProof="0" dirty="0" err="1">
                          <a:latin typeface="+mn-lt"/>
                          <a:ea typeface="Arial"/>
                          <a:cs typeface="Arial"/>
                          <a:sym typeface="Arial"/>
                        </a:rPr>
                        <a:t>Eichenbaum</a:t>
                      </a:r>
                      <a:r>
                        <a:rPr lang="en-US" sz="1400" u="none" strike="noStrike" cap="none" noProof="0" dirty="0">
                          <a:latin typeface="+mn-lt"/>
                          <a:ea typeface="Arial"/>
                          <a:cs typeface="Arial"/>
                          <a:sym typeface="Arial"/>
                        </a:rPr>
                        <a:t>, and Sergio </a:t>
                      </a:r>
                      <a:r>
                        <a:rPr lang="en-US" sz="1400" u="none" strike="noStrike" cap="none" noProof="0" dirty="0" err="1">
                          <a:latin typeface="+mn-lt"/>
                          <a:ea typeface="Arial"/>
                          <a:cs typeface="Arial"/>
                          <a:sym typeface="Arial"/>
                        </a:rPr>
                        <a:t>Rebelo</a:t>
                      </a:r>
                      <a:r>
                        <a:rPr lang="en-US" sz="1400" u="none" strike="noStrike" cap="none" noProof="0" dirty="0">
                          <a:latin typeface="+mn-lt"/>
                          <a:ea typeface="Arial"/>
                          <a:cs typeface="Arial"/>
                          <a:sym typeface="Arial"/>
                        </a:rPr>
                        <a:t>, Northwestern University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strike="noStrike" cap="none" noProof="0" dirty="0">
                          <a:latin typeface="+mn-lt"/>
                          <a:ea typeface="Arial"/>
                          <a:cs typeface="Arial"/>
                          <a:sym typeface="Arial"/>
                        </a:rPr>
                        <a:t>Government purchases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i="0" u="none" strike="noStrike" cap="none" baseline="0" noProof="0" dirty="0">
                          <a:solidFill>
                            <a:schemeClr val="tx1"/>
                          </a:solidFill>
                          <a:latin typeface="+mn-lt"/>
                          <a:ea typeface="+mn-ea"/>
                          <a:cs typeface="+mn-cs"/>
                          <a:sym typeface="Arial"/>
                        </a:rPr>
                        <a:t>1.05 when short-term Interest rates are not 0; 3.7 when short-term interest rates are expected to be 0 for at least 5 quarters</a:t>
                      </a:r>
                      <a:endParaRPr lang="en-US" sz="1400" u="none" strike="noStrike" cap="none" noProof="0" dirty="0">
                        <a:latin typeface="+mn-lt"/>
                        <a:ea typeface="Arial"/>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3964647"/>
                  </a:ext>
                </a:extLst>
              </a:tr>
              <a:tr h="5800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strike="noStrike" cap="none" noProof="0" dirty="0" err="1">
                          <a:latin typeface="+mn-lt"/>
                          <a:ea typeface="Arial"/>
                          <a:cs typeface="Arial"/>
                          <a:sym typeface="Arial"/>
                        </a:rPr>
                        <a:t>Tommaso</a:t>
                      </a:r>
                      <a:r>
                        <a:rPr lang="en-US" sz="1400" u="none" strike="noStrike" cap="none" noProof="0" dirty="0">
                          <a:latin typeface="+mn-lt"/>
                          <a:ea typeface="Arial"/>
                          <a:cs typeface="Arial"/>
                          <a:sym typeface="Arial"/>
                        </a:rPr>
                        <a:t> </a:t>
                      </a:r>
                      <a:r>
                        <a:rPr lang="en-US" sz="1400" u="none" strike="noStrike" cap="none" noProof="0" dirty="0" err="1">
                          <a:latin typeface="+mn-lt"/>
                          <a:ea typeface="Arial"/>
                          <a:cs typeface="Arial"/>
                          <a:sym typeface="Arial"/>
                        </a:rPr>
                        <a:t>Monacelli</a:t>
                      </a:r>
                      <a:r>
                        <a:rPr lang="en-US" sz="1400" u="none" strike="noStrike" cap="none" noProof="0" dirty="0">
                          <a:latin typeface="+mn-lt"/>
                          <a:ea typeface="Arial"/>
                          <a:cs typeface="Arial"/>
                          <a:sym typeface="Arial"/>
                        </a:rPr>
                        <a:t>, Roberto </a:t>
                      </a:r>
                      <a:r>
                        <a:rPr lang="en-US" sz="1400" u="none" strike="noStrike" cap="none" noProof="0" dirty="0" err="1">
                          <a:latin typeface="+mn-lt"/>
                          <a:ea typeface="Arial"/>
                          <a:cs typeface="Arial"/>
                          <a:sym typeface="Arial"/>
                        </a:rPr>
                        <a:t>Perotti</a:t>
                      </a:r>
                      <a:r>
                        <a:rPr lang="en-US" sz="1400" u="none" strike="noStrike" cap="none" noProof="0" dirty="0">
                          <a:latin typeface="+mn-lt"/>
                          <a:ea typeface="Arial"/>
                          <a:cs typeface="Arial"/>
                          <a:sym typeface="Arial"/>
                        </a:rPr>
                        <a:t>, and Antonella </a:t>
                      </a:r>
                      <a:r>
                        <a:rPr lang="en-US" sz="1400" u="none" strike="noStrike" cap="none" noProof="0" dirty="0" err="1">
                          <a:latin typeface="+mn-lt"/>
                          <a:ea typeface="Arial"/>
                          <a:cs typeface="Arial"/>
                          <a:sym typeface="Arial"/>
                        </a:rPr>
                        <a:t>Trigari</a:t>
                      </a:r>
                      <a:r>
                        <a:rPr lang="en-US" sz="1400" u="none" strike="noStrike" cap="none" noProof="0" dirty="0">
                          <a:latin typeface="+mn-lt"/>
                          <a:ea typeface="Arial"/>
                          <a:cs typeface="Arial"/>
                          <a:sym typeface="Arial"/>
                        </a:rPr>
                        <a:t>, </a:t>
                      </a:r>
                      <a:r>
                        <a:rPr lang="en-US" sz="1400" u="none" strike="noStrike" cap="none" noProof="0" dirty="0" err="1">
                          <a:latin typeface="+mn-lt"/>
                          <a:ea typeface="Arial"/>
                          <a:cs typeface="Arial"/>
                          <a:sym typeface="Arial"/>
                        </a:rPr>
                        <a:t>Universita</a:t>
                      </a:r>
                      <a:r>
                        <a:rPr lang="en-US" sz="1400" u="none" strike="noStrike" cap="none" noProof="0" dirty="0">
                          <a:latin typeface="+mn-lt"/>
                          <a:ea typeface="Arial"/>
                          <a:cs typeface="Arial"/>
                          <a:sym typeface="Arial"/>
                        </a:rPr>
                        <a:t> Bocconi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strike="noStrike" cap="none" noProof="0" dirty="0">
                          <a:latin typeface="+mn-lt"/>
                          <a:ea typeface="Arial"/>
                          <a:cs typeface="Arial"/>
                          <a:sym typeface="Arial"/>
                        </a:rPr>
                        <a:t>Government purchases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strike="noStrike" cap="none" noProof="0" dirty="0">
                          <a:latin typeface="+mn-lt"/>
                          <a:ea typeface="Arial"/>
                          <a:cs typeface="Arial"/>
                          <a:sym typeface="Arial"/>
                        </a:rPr>
                        <a:t>1.2 after 1 year;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strike="noStrike" cap="none" noProof="0" dirty="0">
                          <a:latin typeface="+mn-lt"/>
                          <a:ea typeface="Arial"/>
                          <a:cs typeface="Arial"/>
                          <a:sym typeface="Arial"/>
                        </a:rPr>
                        <a:t>1.5 after 2 years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5920208"/>
                  </a:ext>
                </a:extLst>
              </a:tr>
              <a:tr h="918435">
                <a:tc>
                  <a:txBody>
                    <a:bodyPr/>
                    <a:lstStyle/>
                    <a:p>
                      <a:r>
                        <a:rPr lang="en-US" sz="1400" b="0" i="0" u="none" strike="noStrike" cap="none" baseline="0" noProof="0" dirty="0">
                          <a:solidFill>
                            <a:schemeClr val="tx1"/>
                          </a:solidFill>
                          <a:latin typeface="+mn-lt"/>
                          <a:ea typeface="+mn-ea"/>
                          <a:cs typeface="+mn-cs"/>
                          <a:sym typeface="Arial"/>
                        </a:rPr>
                        <a:t>Ethan </a:t>
                      </a:r>
                      <a:r>
                        <a:rPr lang="en-US" sz="1400" b="0" i="0" u="none" strike="noStrike" cap="none" baseline="0" noProof="0" dirty="0" err="1">
                          <a:solidFill>
                            <a:schemeClr val="tx1"/>
                          </a:solidFill>
                          <a:latin typeface="+mn-lt"/>
                          <a:ea typeface="+mn-ea"/>
                          <a:cs typeface="+mn-cs"/>
                          <a:sym typeface="Arial"/>
                        </a:rPr>
                        <a:t>Ilzetzki</a:t>
                      </a:r>
                      <a:r>
                        <a:rPr lang="en-US" sz="1400" b="0" i="0" u="none" strike="noStrike" cap="none" baseline="0" noProof="0" dirty="0">
                          <a:solidFill>
                            <a:schemeClr val="tx1"/>
                          </a:solidFill>
                          <a:latin typeface="+mn-lt"/>
                          <a:ea typeface="+mn-ea"/>
                          <a:cs typeface="+mn-cs"/>
                          <a:sym typeface="Arial"/>
                        </a:rPr>
                        <a:t>, London School of Economics, Enrique G. Mendoza, University of Pennsylvania, and Carlos A. </a:t>
                      </a:r>
                      <a:r>
                        <a:rPr lang="en-US" sz="1400" b="0" i="0" u="none" strike="noStrike" cap="none" baseline="0" noProof="0" dirty="0" err="1">
                          <a:solidFill>
                            <a:schemeClr val="tx1"/>
                          </a:solidFill>
                          <a:latin typeface="+mn-lt"/>
                          <a:ea typeface="+mn-ea"/>
                          <a:cs typeface="+mn-cs"/>
                          <a:sym typeface="Arial"/>
                        </a:rPr>
                        <a:t>Vegh</a:t>
                      </a:r>
                      <a:r>
                        <a:rPr lang="en-US" sz="1400" b="0" i="0" u="none" strike="noStrike" cap="none" baseline="0" noProof="0" dirty="0">
                          <a:solidFill>
                            <a:schemeClr val="tx1"/>
                          </a:solidFill>
                          <a:latin typeface="+mn-lt"/>
                          <a:ea typeface="+mn-ea"/>
                          <a:cs typeface="+mn-cs"/>
                          <a:sym typeface="Arial"/>
                        </a:rPr>
                        <a:t>, University of Maryland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i="0" u="none" strike="noStrike" cap="none" baseline="0" noProof="0" dirty="0">
                          <a:solidFill>
                            <a:schemeClr val="tx1"/>
                          </a:solidFill>
                          <a:latin typeface="+mn-lt"/>
                          <a:ea typeface="+mn-ea"/>
                          <a:cs typeface="+mn-cs"/>
                          <a:sym typeface="Arial"/>
                        </a:rPr>
                        <a:t>Government Purchases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strike="noStrike" cap="none" noProof="0" dirty="0">
                          <a:latin typeface="+mn-lt"/>
                          <a:ea typeface="Arial"/>
                          <a:cs typeface="Arial"/>
                          <a:sym typeface="Arial"/>
                        </a:rPr>
                        <a:t>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2755881"/>
                  </a:ext>
                </a:extLst>
              </a:tr>
            </a:tbl>
          </a:graphicData>
        </a:graphic>
      </p:graphicFrame>
    </p:spTree>
    <p:extLst>
      <p:ext uri="{BB962C8B-B14F-4D97-AF65-F5344CB8AC3E}">
        <p14:creationId xmlns:p14="http://schemas.microsoft.com/office/powerpoint/2010/main" val="16802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98874" cy="1089554"/>
          </a:xfrm>
        </p:spPr>
        <p:txBody>
          <a:bodyPr/>
          <a:lstStyle/>
          <a:p>
            <a:r>
              <a:rPr lang="en-US" sz="2800" dirty="0">
                <a:solidFill>
                  <a:schemeClr val="tx2"/>
                </a:solidFill>
              </a:rPr>
              <a:t>Table 16.3 Estimates of the Sizes of Government Purchases and Tax Multiplier </a:t>
            </a:r>
            <a:r>
              <a:rPr lang="en-US" sz="2000" b="0" dirty="0">
                <a:solidFill>
                  <a:schemeClr val="tx2"/>
                </a:solidFill>
              </a:rPr>
              <a:t>(2 of 3)</a:t>
            </a:r>
            <a:endParaRPr lang="en-IN" sz="2000" dirty="0">
              <a:solidFill>
                <a:schemeClr val="tx2"/>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3956350324"/>
              </p:ext>
            </p:extLst>
          </p:nvPr>
        </p:nvGraphicFramePr>
        <p:xfrm>
          <a:off x="507998" y="1719261"/>
          <a:ext cx="8167689" cy="3431966"/>
        </p:xfrm>
        <a:graphic>
          <a:graphicData uri="http://schemas.openxmlformats.org/drawingml/2006/table">
            <a:tbl>
              <a:tblPr firstRow="1" bandRow="1">
                <a:tableStyleId>{2D5ABB26-0587-4C30-8999-92F81FD0307C}</a:tableStyleId>
              </a:tblPr>
              <a:tblGrid>
                <a:gridCol w="3441702">
                  <a:extLst>
                    <a:ext uri="{9D8B030D-6E8A-4147-A177-3AD203B41FA5}">
                      <a16:colId xmlns:a16="http://schemas.microsoft.com/office/drawing/2014/main" val="1915510100"/>
                    </a:ext>
                  </a:extLst>
                </a:gridCol>
                <a:gridCol w="2324100">
                  <a:extLst>
                    <a:ext uri="{9D8B030D-6E8A-4147-A177-3AD203B41FA5}">
                      <a16:colId xmlns:a16="http://schemas.microsoft.com/office/drawing/2014/main" val="255288536"/>
                    </a:ext>
                  </a:extLst>
                </a:gridCol>
                <a:gridCol w="2401887">
                  <a:extLst>
                    <a:ext uri="{9D8B030D-6E8A-4147-A177-3AD203B41FA5}">
                      <a16:colId xmlns:a16="http://schemas.microsoft.com/office/drawing/2014/main" val="25244896"/>
                    </a:ext>
                  </a:extLst>
                </a:gridCol>
              </a:tblGrid>
              <a:tr h="3589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u="none" strike="noStrike" cap="none" dirty="0">
                          <a:latin typeface="+mn-lt"/>
                          <a:ea typeface="Arial"/>
                          <a:cs typeface="Arial"/>
                          <a:sym typeface="Arial"/>
                        </a:rPr>
                        <a:t>Economists Making the Estimate</a:t>
                      </a:r>
                      <a:endParaRPr lang="en-US" sz="1400" u="none" strike="noStrike" cap="none" dirty="0">
                        <a:latin typeface="+mn-lt"/>
                        <a:ea typeface="Arial"/>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u="none" strike="noStrike" cap="none" dirty="0">
                          <a:latin typeface="+mn-lt"/>
                          <a:ea typeface="Arial"/>
                          <a:cs typeface="Arial"/>
                          <a:sym typeface="Arial"/>
                        </a:rPr>
                        <a:t>Type of Multiplier</a:t>
                      </a:r>
                      <a:endParaRPr lang="en-US" sz="1400" u="none" strike="noStrike" cap="none" dirty="0">
                        <a:latin typeface="+mn-lt"/>
                        <a:ea typeface="Arial"/>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u="none" strike="noStrike" cap="none" dirty="0">
                          <a:latin typeface="+mn-lt"/>
                          <a:ea typeface="Arial"/>
                          <a:cs typeface="Arial"/>
                          <a:sym typeface="Arial"/>
                        </a:rPr>
                        <a:t>Size of Multiplier</a:t>
                      </a:r>
                      <a:endParaRPr lang="en-US" sz="1400" u="none" strike="noStrike" cap="none" dirty="0">
                        <a:latin typeface="+mn-lt"/>
                        <a:ea typeface="Arial"/>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1391540"/>
                  </a:ext>
                </a:extLst>
              </a:tr>
              <a:tr h="506749">
                <a:tc>
                  <a:txBody>
                    <a:bodyPr/>
                    <a:lstStyle/>
                    <a:p>
                      <a:pPr>
                        <a:spcBef>
                          <a:spcPts val="0"/>
                        </a:spcBef>
                      </a:pPr>
                      <a:r>
                        <a:rPr lang="en-US" sz="1400" b="0" i="0" u="none" strike="noStrike" cap="none" baseline="0" dirty="0">
                          <a:solidFill>
                            <a:schemeClr val="tx1"/>
                          </a:solidFill>
                          <a:latin typeface="+mn-lt"/>
                          <a:ea typeface="+mn-ea"/>
                          <a:cs typeface="+mn-cs"/>
                          <a:sym typeface="Arial"/>
                        </a:rPr>
                        <a:t>Valerie Ramey, University of California, San Diego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0"/>
                        </a:spcBef>
                      </a:pPr>
                      <a:r>
                        <a:rPr lang="en-US" sz="1400" b="0" i="0" u="none" strike="noStrike" cap="none" baseline="0" dirty="0">
                          <a:solidFill>
                            <a:schemeClr val="tx1"/>
                          </a:solidFill>
                          <a:latin typeface="+mn-lt"/>
                          <a:ea typeface="+mn-ea"/>
                          <a:cs typeface="+mn-cs"/>
                          <a:sym typeface="Arial"/>
                        </a:rPr>
                        <a:t>Military expenditure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0"/>
                        </a:spcBef>
                      </a:pPr>
                      <a:r>
                        <a:rPr lang="en-US" sz="1400" b="0" i="0" u="none" strike="noStrike" cap="none" baseline="0" dirty="0">
                          <a:solidFill>
                            <a:schemeClr val="tx1"/>
                          </a:solidFill>
                          <a:latin typeface="+mn-lt"/>
                          <a:ea typeface="+mn-ea"/>
                          <a:cs typeface="+mn-cs"/>
                          <a:sym typeface="Arial"/>
                        </a:rPr>
                        <a:t>0.6–1.1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4215914"/>
                  </a:ext>
                </a:extLst>
              </a:tr>
              <a:tr h="654551">
                <a:tc>
                  <a:txBody>
                    <a:bodyPr/>
                    <a:lstStyle/>
                    <a:p>
                      <a:pPr>
                        <a:spcBef>
                          <a:spcPts val="0"/>
                        </a:spcBef>
                      </a:pPr>
                      <a:r>
                        <a:rPr lang="en-US" sz="1400" b="0" i="0" u="none" strike="noStrike" cap="none" baseline="0" dirty="0">
                          <a:solidFill>
                            <a:schemeClr val="tx1"/>
                          </a:solidFill>
                          <a:latin typeface="+mn-lt"/>
                          <a:ea typeface="+mn-ea"/>
                          <a:cs typeface="+mn-cs"/>
                          <a:sym typeface="Arial"/>
                        </a:rPr>
                        <a:t>Robert J. Barro, Harvard University, and Charles J. Redlick, Bain Capital, L</a:t>
                      </a:r>
                      <a:r>
                        <a:rPr lang="en-US" sz="100" b="0" i="0" u="none" strike="noStrike" cap="none" baseline="0" dirty="0">
                          <a:solidFill>
                            <a:schemeClr val="tx1"/>
                          </a:solidFill>
                          <a:latin typeface="+mn-lt"/>
                          <a:ea typeface="+mn-ea"/>
                          <a:cs typeface="+mn-cs"/>
                          <a:sym typeface="Arial"/>
                        </a:rPr>
                        <a:t> </a:t>
                      </a:r>
                      <a:r>
                        <a:rPr lang="en-US" sz="1400" b="0" i="0" u="none" strike="noStrike" cap="none" baseline="0" dirty="0">
                          <a:solidFill>
                            <a:schemeClr val="tx1"/>
                          </a:solidFill>
                          <a:latin typeface="+mn-lt"/>
                          <a:ea typeface="+mn-ea"/>
                          <a:cs typeface="+mn-cs"/>
                          <a:sym typeface="Arial"/>
                        </a:rPr>
                        <a:t>L</a:t>
                      </a:r>
                      <a:r>
                        <a:rPr lang="en-US" sz="100" b="0" i="0" u="none" strike="noStrike" cap="none" baseline="0" dirty="0">
                          <a:solidFill>
                            <a:schemeClr val="tx1"/>
                          </a:solidFill>
                          <a:latin typeface="+mn-lt"/>
                          <a:ea typeface="+mn-ea"/>
                          <a:cs typeface="+mn-cs"/>
                          <a:sym typeface="Arial"/>
                        </a:rPr>
                        <a:t> </a:t>
                      </a:r>
                      <a:r>
                        <a:rPr lang="en-US" sz="1400" b="0" i="0" u="none" strike="noStrike" cap="none" baseline="0" dirty="0">
                          <a:solidFill>
                            <a:schemeClr val="tx1"/>
                          </a:solidFill>
                          <a:latin typeface="+mn-lt"/>
                          <a:ea typeface="+mn-ea"/>
                          <a:cs typeface="+mn-cs"/>
                          <a:sym typeface="Arial"/>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0"/>
                        </a:spcBef>
                      </a:pPr>
                      <a:r>
                        <a:rPr lang="en-US" sz="1400" b="0" i="0" u="none" strike="noStrike" cap="none" baseline="0" dirty="0">
                          <a:solidFill>
                            <a:schemeClr val="tx1"/>
                          </a:solidFill>
                          <a:latin typeface="+mn-lt"/>
                          <a:ea typeface="+mn-ea"/>
                          <a:cs typeface="+mn-cs"/>
                          <a:sym typeface="Arial"/>
                        </a:rPr>
                        <a:t>Military expenditure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0"/>
                        </a:spcBef>
                      </a:pPr>
                      <a:r>
                        <a:rPr lang="en-US" sz="1400" b="0" i="0" u="none" strike="noStrike" cap="none" baseline="0" dirty="0">
                          <a:solidFill>
                            <a:schemeClr val="tx1"/>
                          </a:solidFill>
                          <a:latin typeface="+mn-lt"/>
                          <a:ea typeface="+mn-ea"/>
                          <a:cs typeface="+mn-cs"/>
                          <a:sym typeface="Arial"/>
                        </a:rPr>
                        <a:t>0.4–0.5 after 1 year;</a:t>
                      </a:r>
                    </a:p>
                    <a:p>
                      <a:pPr>
                        <a:spcBef>
                          <a:spcPts val="0"/>
                        </a:spcBef>
                      </a:pPr>
                      <a:r>
                        <a:rPr lang="en-US" sz="1400" b="0" i="0" u="none" strike="noStrike" cap="none" baseline="0" dirty="0">
                          <a:solidFill>
                            <a:schemeClr val="tx1"/>
                          </a:solidFill>
                          <a:latin typeface="+mn-lt"/>
                          <a:ea typeface="+mn-ea"/>
                          <a:cs typeface="+mn-cs"/>
                          <a:sym typeface="Arial"/>
                        </a:rPr>
                        <a:t>0.6–0.7 after 2 years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3521457"/>
                  </a:ext>
                </a:extLst>
              </a:tr>
              <a:tr h="950154">
                <a:tc>
                  <a:txBody>
                    <a:bodyPr/>
                    <a:lstStyle/>
                    <a:p>
                      <a:pPr>
                        <a:spcBef>
                          <a:spcPts val="0"/>
                        </a:spcBef>
                      </a:pPr>
                      <a:r>
                        <a:rPr lang="en-US" sz="1400" b="0" i="0" u="none" strike="noStrike" cap="none" baseline="0" dirty="0">
                          <a:solidFill>
                            <a:schemeClr val="tx1"/>
                          </a:solidFill>
                          <a:latin typeface="+mn-lt"/>
                          <a:ea typeface="+mn-ea"/>
                          <a:cs typeface="+mn-cs"/>
                          <a:sym typeface="Arial"/>
                        </a:rPr>
                        <a:t>John Cogan and John Taylor, Stanford University, and Tobias Cwik and Volker Wieland, Goethe University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0"/>
                        </a:spcBef>
                      </a:pPr>
                      <a:r>
                        <a:rPr lang="en-US" sz="1400" b="0" i="0" u="none" strike="noStrike" cap="none" baseline="0" dirty="0">
                          <a:solidFill>
                            <a:schemeClr val="tx1"/>
                          </a:solidFill>
                          <a:latin typeface="+mn-lt"/>
                          <a:ea typeface="+mn-ea"/>
                          <a:cs typeface="+mn-cs"/>
                          <a:sym typeface="Arial"/>
                        </a:rPr>
                        <a:t>A permanent increase in government purchases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0"/>
                        </a:spcBef>
                      </a:pPr>
                      <a:r>
                        <a:rPr lang="en-US" sz="1400" b="0" i="0" u="none" strike="noStrike" cap="none" baseline="0" dirty="0">
                          <a:solidFill>
                            <a:schemeClr val="tx1"/>
                          </a:solidFill>
                          <a:latin typeface="+mn-lt"/>
                          <a:ea typeface="+mn-ea"/>
                          <a:cs typeface="+mn-cs"/>
                          <a:sym typeface="Aria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3967286"/>
                  </a:ext>
                </a:extLst>
              </a:tr>
              <a:tr h="950154">
                <a:tc>
                  <a:txBody>
                    <a:bodyPr/>
                    <a:lstStyle/>
                    <a:p>
                      <a:pPr>
                        <a:spcBef>
                          <a:spcPts val="0"/>
                        </a:spcBef>
                      </a:pPr>
                      <a:r>
                        <a:rPr lang="en-US" sz="1400" b="0" i="0" u="none" strike="noStrike" cap="none" baseline="0" dirty="0">
                          <a:solidFill>
                            <a:schemeClr val="tx1"/>
                          </a:solidFill>
                          <a:latin typeface="+mn-lt"/>
                          <a:ea typeface="+mn-ea"/>
                          <a:cs typeface="+mn-cs"/>
                          <a:sym typeface="Arial"/>
                        </a:rPr>
                        <a:t>Christina Romer, University of California, Berkeley, and Jared Bernstein, Center on Budget and Policy Studies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0"/>
                        </a:spcBef>
                      </a:pPr>
                      <a:r>
                        <a:rPr lang="en-US" sz="1400" b="0" i="0" u="none" strike="noStrike" cap="none" baseline="0" dirty="0">
                          <a:solidFill>
                            <a:schemeClr val="tx1"/>
                          </a:solidFill>
                          <a:latin typeface="+mn-lt"/>
                          <a:ea typeface="+mn-ea"/>
                          <a:cs typeface="+mn-cs"/>
                          <a:sym typeface="Arial"/>
                        </a:rPr>
                        <a:t>A permanent increase in government purchases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0"/>
                        </a:spcBef>
                      </a:pPr>
                      <a:r>
                        <a:rPr lang="en-US" sz="1400" b="0" i="0" u="none" strike="noStrike" cap="none" baseline="0" dirty="0">
                          <a:solidFill>
                            <a:schemeClr val="tx1"/>
                          </a:solidFill>
                          <a:latin typeface="+mn-lt"/>
                          <a:ea typeface="+mn-ea"/>
                          <a:cs typeface="+mn-cs"/>
                          <a:sym typeface="Arial"/>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380403"/>
                  </a:ext>
                </a:extLst>
              </a:tr>
            </a:tbl>
          </a:graphicData>
        </a:graphic>
      </p:graphicFrame>
    </p:spTree>
    <p:extLst>
      <p:ext uri="{BB962C8B-B14F-4D97-AF65-F5344CB8AC3E}">
        <p14:creationId xmlns:p14="http://schemas.microsoft.com/office/powerpoint/2010/main" val="311373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8229600" cy="1089554"/>
          </a:xfrm>
        </p:spPr>
        <p:txBody>
          <a:bodyPr/>
          <a:lstStyle/>
          <a:p>
            <a:r>
              <a:rPr lang="en-US" sz="2800" dirty="0">
                <a:solidFill>
                  <a:schemeClr val="tx2"/>
                </a:solidFill>
              </a:rPr>
              <a:t>Table 16.3 Estimates of the Sizes of Government Purchases and Tax Multiplier </a:t>
            </a:r>
            <a:r>
              <a:rPr lang="en-US" sz="2000" b="0" dirty="0">
                <a:solidFill>
                  <a:schemeClr val="tx2"/>
                </a:solidFill>
              </a:rPr>
              <a:t>(3 of 3)</a:t>
            </a:r>
            <a:endParaRPr lang="en-IN" sz="2000" dirty="0">
              <a:solidFill>
                <a:schemeClr val="tx2"/>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1075666733"/>
              </p:ext>
            </p:extLst>
          </p:nvPr>
        </p:nvGraphicFramePr>
        <p:xfrm>
          <a:off x="533400" y="1708150"/>
          <a:ext cx="8153400" cy="2499360"/>
        </p:xfrm>
        <a:graphic>
          <a:graphicData uri="http://schemas.openxmlformats.org/drawingml/2006/table">
            <a:tbl>
              <a:tblPr firstRow="1" bandRow="1">
                <a:tableStyleId>{2D5ABB26-0587-4C30-8999-92F81FD0307C}</a:tableStyleId>
              </a:tblPr>
              <a:tblGrid>
                <a:gridCol w="3098800">
                  <a:extLst>
                    <a:ext uri="{9D8B030D-6E8A-4147-A177-3AD203B41FA5}">
                      <a16:colId xmlns:a16="http://schemas.microsoft.com/office/drawing/2014/main" val="209379368"/>
                    </a:ext>
                  </a:extLst>
                </a:gridCol>
                <a:gridCol w="1752600">
                  <a:extLst>
                    <a:ext uri="{9D8B030D-6E8A-4147-A177-3AD203B41FA5}">
                      <a16:colId xmlns:a16="http://schemas.microsoft.com/office/drawing/2014/main" val="667251594"/>
                    </a:ext>
                  </a:extLst>
                </a:gridCol>
                <a:gridCol w="3302000">
                  <a:extLst>
                    <a:ext uri="{9D8B030D-6E8A-4147-A177-3AD203B41FA5}">
                      <a16:colId xmlns:a16="http://schemas.microsoft.com/office/drawing/2014/main" val="2381764771"/>
                    </a:ext>
                  </a:extLst>
                </a:gridCol>
              </a:tblGrid>
              <a:tr h="1479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u="none" strike="noStrike" cap="none" noProof="0" dirty="0">
                          <a:latin typeface="+mn-lt"/>
                          <a:ea typeface="Arial"/>
                          <a:cs typeface="Arial"/>
                          <a:sym typeface="Arial"/>
                        </a:rPr>
                        <a:t>Economists Making the Estimate</a:t>
                      </a:r>
                      <a:endParaRPr lang="en-US" sz="1400" u="none" strike="noStrike" cap="none" noProof="0" dirty="0">
                        <a:latin typeface="+mn-lt"/>
                        <a:ea typeface="Arial"/>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u="none" strike="noStrike" cap="none" noProof="0" dirty="0">
                          <a:latin typeface="+mn-lt"/>
                          <a:ea typeface="Arial"/>
                          <a:cs typeface="Arial"/>
                          <a:sym typeface="Arial"/>
                        </a:rPr>
                        <a:t>Type of Multiplier</a:t>
                      </a:r>
                      <a:endParaRPr lang="en-US" sz="1400" u="none" strike="noStrike" cap="none" noProof="0" dirty="0">
                        <a:latin typeface="+mn-lt"/>
                        <a:ea typeface="Arial"/>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u="none" strike="noStrike" cap="none" noProof="0" dirty="0">
                          <a:latin typeface="+mn-lt"/>
                          <a:ea typeface="Arial"/>
                          <a:cs typeface="Arial"/>
                          <a:sym typeface="Arial"/>
                        </a:rPr>
                        <a:t>Size of Multiplier</a:t>
                      </a:r>
                      <a:endParaRPr lang="en-US" sz="1400" u="none" strike="noStrike" cap="none" noProof="0" dirty="0">
                        <a:latin typeface="+mn-lt"/>
                        <a:ea typeface="Arial"/>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4511950"/>
                  </a:ext>
                </a:extLst>
              </a:tr>
              <a:tr h="251445">
                <a:tc>
                  <a:txBody>
                    <a:bodyPr/>
                    <a:lstStyle/>
                    <a:p>
                      <a:pPr>
                        <a:spcBef>
                          <a:spcPts val="0"/>
                        </a:spcBef>
                      </a:pPr>
                      <a:r>
                        <a:rPr lang="en-US" sz="1400" b="0" i="0" u="none" strike="noStrike" cap="none" baseline="0" noProof="0" dirty="0">
                          <a:solidFill>
                            <a:schemeClr val="tx1"/>
                          </a:solidFill>
                          <a:latin typeface="+mn-lt"/>
                          <a:ea typeface="+mn-ea"/>
                          <a:cs typeface="+mn-cs"/>
                          <a:sym typeface="Arial"/>
                        </a:rPr>
                        <a:t>Christina </a:t>
                      </a:r>
                      <a:r>
                        <a:rPr lang="en-US" sz="1400" b="0" i="0" u="none" strike="noStrike" cap="none" baseline="0" noProof="0" dirty="0" err="1">
                          <a:solidFill>
                            <a:schemeClr val="tx1"/>
                          </a:solidFill>
                          <a:latin typeface="+mn-lt"/>
                          <a:ea typeface="+mn-ea"/>
                          <a:cs typeface="+mn-cs"/>
                          <a:sym typeface="Arial"/>
                        </a:rPr>
                        <a:t>Romer</a:t>
                      </a:r>
                      <a:r>
                        <a:rPr lang="en-US" sz="1400" b="0" i="0" u="none" strike="noStrike" cap="none" baseline="0" noProof="0" dirty="0">
                          <a:solidFill>
                            <a:schemeClr val="tx1"/>
                          </a:solidFill>
                          <a:latin typeface="+mn-lt"/>
                          <a:ea typeface="+mn-ea"/>
                          <a:cs typeface="+mn-cs"/>
                          <a:sym typeface="Arial"/>
                        </a:rPr>
                        <a:t> and David </a:t>
                      </a:r>
                      <a:r>
                        <a:rPr lang="en-US" sz="1400" b="0" i="0" u="none" strike="noStrike" cap="none" baseline="0" noProof="0" dirty="0" err="1">
                          <a:solidFill>
                            <a:schemeClr val="tx1"/>
                          </a:solidFill>
                          <a:latin typeface="+mn-lt"/>
                          <a:ea typeface="+mn-ea"/>
                          <a:cs typeface="+mn-cs"/>
                          <a:sym typeface="Arial"/>
                        </a:rPr>
                        <a:t>Romer</a:t>
                      </a:r>
                      <a:r>
                        <a:rPr lang="en-US" sz="1400" b="0" i="0" u="none" strike="noStrike" cap="none" baseline="0" noProof="0" dirty="0">
                          <a:solidFill>
                            <a:schemeClr val="tx1"/>
                          </a:solidFill>
                          <a:latin typeface="+mn-lt"/>
                          <a:ea typeface="+mn-ea"/>
                          <a:cs typeface="+mn-cs"/>
                          <a:sym typeface="Arial"/>
                        </a:rPr>
                        <a:t>, University of California, Berkeley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baseline="0" noProof="0" dirty="0">
                          <a:solidFill>
                            <a:schemeClr val="tx1"/>
                          </a:solidFill>
                          <a:latin typeface="+mn-lt"/>
                          <a:ea typeface="+mn-ea"/>
                          <a:cs typeface="+mn-cs"/>
                          <a:sym typeface="Arial"/>
                        </a:rPr>
                        <a:t>Tax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baseline="0" noProof="0" dirty="0">
                          <a:solidFill>
                            <a:schemeClr val="tx1"/>
                          </a:solidFill>
                          <a:latin typeface="+mn-lt"/>
                          <a:ea typeface="+mn-ea"/>
                          <a:cs typeface="+mn-cs"/>
                          <a:sym typeface="Arial"/>
                        </a:rPr>
                        <a:t>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8474404"/>
                  </a:ext>
                </a:extLst>
              </a:tr>
              <a:tr h="458516">
                <a:tc>
                  <a:txBody>
                    <a:bodyPr/>
                    <a:lstStyle/>
                    <a:p>
                      <a:pPr>
                        <a:spcBef>
                          <a:spcPts val="0"/>
                        </a:spcBef>
                      </a:pPr>
                      <a:r>
                        <a:rPr lang="en-US" sz="1400" b="0" i="0" u="none" strike="noStrike" cap="none" baseline="0" noProof="0" dirty="0">
                          <a:solidFill>
                            <a:schemeClr val="tx1"/>
                          </a:solidFill>
                          <a:latin typeface="+mn-lt"/>
                          <a:ea typeface="+mn-ea"/>
                          <a:cs typeface="+mn-cs"/>
                          <a:sym typeface="Arial"/>
                        </a:rPr>
                        <a:t>Congressional Budget Office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0"/>
                        </a:spcBef>
                      </a:pPr>
                      <a:r>
                        <a:rPr lang="en-US" sz="1400" b="0" i="0" u="none" strike="noStrike" cap="none" baseline="0" noProof="0" dirty="0">
                          <a:solidFill>
                            <a:schemeClr val="tx1"/>
                          </a:solidFill>
                          <a:latin typeface="+mn-lt"/>
                          <a:ea typeface="+mn-ea"/>
                          <a:cs typeface="+mn-cs"/>
                          <a:sym typeface="Arial"/>
                        </a:rPr>
                        <a:t>Tax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1500"/>
                        </a:spcBef>
                      </a:pPr>
                      <a:r>
                        <a:rPr lang="en-US" sz="1400" b="0" i="0" u="none" strike="noStrike" cap="none" baseline="0" noProof="0" dirty="0">
                          <a:solidFill>
                            <a:schemeClr val="tx1"/>
                          </a:solidFill>
                          <a:latin typeface="+mn-lt"/>
                          <a:ea typeface="+mn-ea"/>
                          <a:cs typeface="+mn-cs"/>
                          <a:sym typeface="Arial"/>
                        </a:rPr>
                        <a:t>0.3–1.5 for a 2-year tax cut for lower- and middle-income people; 0.1–0.6 for a 1-year tax cut for higher-income people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6959712"/>
                  </a:ext>
                </a:extLst>
              </a:tr>
              <a:tr h="354980">
                <a:tc>
                  <a:txBody>
                    <a:bodyPr/>
                    <a:lstStyle/>
                    <a:p>
                      <a:pPr>
                        <a:spcBef>
                          <a:spcPts val="0"/>
                        </a:spcBef>
                      </a:pPr>
                      <a:r>
                        <a:rPr lang="en-US" sz="1400" b="0" i="0" u="none" strike="noStrike" cap="none" baseline="0" noProof="0" dirty="0">
                          <a:solidFill>
                            <a:schemeClr val="tx1"/>
                          </a:solidFill>
                          <a:latin typeface="+mn-lt"/>
                          <a:ea typeface="+mn-ea"/>
                          <a:cs typeface="+mn-cs"/>
                          <a:sym typeface="Arial"/>
                        </a:rPr>
                        <a:t>Robert J. </a:t>
                      </a:r>
                      <a:r>
                        <a:rPr lang="en-US" sz="1400" b="0" i="0" u="none" strike="noStrike" cap="none" baseline="0" noProof="0" dirty="0" err="1">
                          <a:solidFill>
                            <a:schemeClr val="tx1"/>
                          </a:solidFill>
                          <a:latin typeface="+mn-lt"/>
                          <a:ea typeface="+mn-ea"/>
                          <a:cs typeface="+mn-cs"/>
                          <a:sym typeface="Arial"/>
                        </a:rPr>
                        <a:t>Barro</a:t>
                      </a:r>
                      <a:r>
                        <a:rPr lang="en-US" sz="1400" b="0" i="0" u="none" strike="noStrike" cap="none" baseline="0" noProof="0" dirty="0">
                          <a:solidFill>
                            <a:schemeClr val="tx1"/>
                          </a:solidFill>
                          <a:latin typeface="+mn-lt"/>
                          <a:ea typeface="+mn-ea"/>
                          <a:cs typeface="+mn-cs"/>
                          <a:sym typeface="Arial"/>
                        </a:rPr>
                        <a:t>, Harvard University, and Charles J. </a:t>
                      </a:r>
                      <a:r>
                        <a:rPr lang="en-US" sz="1400" b="0" i="0" u="none" strike="noStrike" cap="none" baseline="0" noProof="0" dirty="0" err="1">
                          <a:solidFill>
                            <a:schemeClr val="tx1"/>
                          </a:solidFill>
                          <a:latin typeface="+mn-lt"/>
                          <a:ea typeface="+mn-ea"/>
                          <a:cs typeface="+mn-cs"/>
                          <a:sym typeface="Arial"/>
                        </a:rPr>
                        <a:t>Redlick</a:t>
                      </a:r>
                      <a:r>
                        <a:rPr lang="en-US" sz="1400" b="0" i="0" u="none" strike="noStrike" cap="none" baseline="0" noProof="0" dirty="0">
                          <a:solidFill>
                            <a:schemeClr val="tx1"/>
                          </a:solidFill>
                          <a:latin typeface="+mn-lt"/>
                          <a:ea typeface="+mn-ea"/>
                          <a:cs typeface="+mn-cs"/>
                          <a:sym typeface="Arial"/>
                        </a:rPr>
                        <a:t>, Bain Capital, L</a:t>
                      </a:r>
                      <a:r>
                        <a:rPr lang="en-US" sz="100" b="0" i="0" u="none" strike="noStrike" cap="none" baseline="0" noProof="0" dirty="0">
                          <a:solidFill>
                            <a:schemeClr val="tx1"/>
                          </a:solidFill>
                          <a:latin typeface="+mn-lt"/>
                          <a:ea typeface="+mn-ea"/>
                          <a:cs typeface="+mn-cs"/>
                          <a:sym typeface="Arial"/>
                        </a:rPr>
                        <a:t> </a:t>
                      </a:r>
                      <a:r>
                        <a:rPr lang="en-US" sz="1400" b="0" i="0" u="none" strike="noStrike" cap="none" baseline="0" noProof="0" dirty="0" err="1">
                          <a:solidFill>
                            <a:schemeClr val="tx1"/>
                          </a:solidFill>
                          <a:latin typeface="+mn-lt"/>
                          <a:ea typeface="+mn-ea"/>
                          <a:cs typeface="+mn-cs"/>
                          <a:sym typeface="Arial"/>
                        </a:rPr>
                        <a:t>L</a:t>
                      </a:r>
                      <a:r>
                        <a:rPr lang="en-US" sz="100" b="0" i="0" u="none" strike="noStrike" cap="none" baseline="0" noProof="0" dirty="0">
                          <a:solidFill>
                            <a:schemeClr val="tx1"/>
                          </a:solidFill>
                          <a:latin typeface="+mn-lt"/>
                          <a:ea typeface="+mn-ea"/>
                          <a:cs typeface="+mn-cs"/>
                          <a:sym typeface="Arial"/>
                        </a:rPr>
                        <a:t> </a:t>
                      </a:r>
                      <a:r>
                        <a:rPr lang="en-US" sz="1400" b="0" i="0" u="none" strike="noStrike" cap="none" baseline="0" noProof="0" dirty="0">
                          <a:solidFill>
                            <a:schemeClr val="tx1"/>
                          </a:solidFill>
                          <a:latin typeface="+mn-lt"/>
                          <a:ea typeface="+mn-ea"/>
                          <a:cs typeface="+mn-cs"/>
                          <a:sym typeface="Arial"/>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0"/>
                        </a:spcBef>
                      </a:pPr>
                      <a:r>
                        <a:rPr lang="en-US" sz="1400" b="0" i="0" u="none" strike="noStrike" cap="none" baseline="0" noProof="0" dirty="0">
                          <a:solidFill>
                            <a:schemeClr val="tx1"/>
                          </a:solidFill>
                          <a:latin typeface="+mn-lt"/>
                          <a:ea typeface="+mn-ea"/>
                          <a:cs typeface="+mn-cs"/>
                          <a:sym typeface="Arial"/>
                        </a:rPr>
                        <a:t>Tax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0"/>
                        </a:spcBef>
                      </a:pPr>
                      <a:r>
                        <a:rPr lang="en-US" sz="1400" b="0" i="0" u="none" strike="noStrike" cap="none" baseline="0" noProof="0" dirty="0">
                          <a:solidFill>
                            <a:schemeClr val="tx1"/>
                          </a:solidFill>
                          <a:latin typeface="+mn-lt"/>
                          <a:ea typeface="+mn-ea"/>
                          <a:cs typeface="+mn-cs"/>
                          <a:sym typeface="Arial"/>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88405165"/>
                  </a:ext>
                </a:extLst>
              </a:tr>
            </a:tbl>
          </a:graphicData>
        </a:graphic>
      </p:graphicFrame>
      <p:sp>
        <p:nvSpPr>
          <p:cNvPr id="7" name="Content Placeholder 3">
            <a:extLst>
              <a:ext uri="{FF2B5EF4-FFF2-40B4-BE49-F238E27FC236}">
                <a16:creationId xmlns:a16="http://schemas.microsoft.com/office/drawing/2014/main" id="{DF292840-BF28-C7F0-55C2-C12BABA7BF47}"/>
              </a:ext>
            </a:extLst>
          </p:cNvPr>
          <p:cNvSpPr txBox="1">
            <a:spLocks/>
          </p:cNvSpPr>
          <p:nvPr/>
        </p:nvSpPr>
        <p:spPr>
          <a:xfrm>
            <a:off x="457200" y="4382218"/>
            <a:ext cx="8229600" cy="1673525"/>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256032" marR="0" lvl="0" indent="-255600" algn="l" rtl="0">
              <a:lnSpc>
                <a:spcPct val="100000"/>
              </a:lnSpc>
              <a:spcBef>
                <a:spcPts val="1500"/>
              </a:spcBef>
              <a:spcAft>
                <a:spcPts val="0"/>
              </a:spcAft>
              <a:buClr>
                <a:srgbClr val="007FA3"/>
              </a:buClr>
              <a:buSzPct val="100000"/>
              <a:buFont typeface="Arial"/>
              <a:buChar char="•"/>
              <a:defRPr lang="en-US" sz="2400" b="0" i="0" u="none" strike="noStrike" cap="none" dirty="0" smtClean="0">
                <a:solidFill>
                  <a:schemeClr val="dk1"/>
                </a:solidFill>
                <a:latin typeface="+mn-lt"/>
                <a:ea typeface="Arial"/>
                <a:cs typeface="Arial"/>
                <a:sym typeface="Arial"/>
              </a:defRPr>
            </a:lvl1pPr>
            <a:lvl2pPr marL="742950" marR="0" lvl="1" indent="-284400" algn="l" rtl="0">
              <a:lnSpc>
                <a:spcPct val="100000"/>
              </a:lnSpc>
              <a:spcBef>
                <a:spcPts val="600"/>
              </a:spcBef>
              <a:spcAft>
                <a:spcPts val="0"/>
              </a:spcAft>
              <a:buClr>
                <a:srgbClr val="007FA3"/>
              </a:buClr>
              <a:buSzPct val="100000"/>
              <a:buFont typeface="Arial"/>
              <a:buChar char="–"/>
              <a:defRPr lang="en-US" sz="2400" b="0" i="0" u="none" strike="noStrike" cap="none" dirty="0" smtClean="0">
                <a:solidFill>
                  <a:schemeClr val="dk1"/>
                </a:solidFill>
                <a:latin typeface="+mn-lt"/>
                <a:ea typeface="Arial"/>
                <a:cs typeface="Arial"/>
                <a:sym typeface="Arial"/>
              </a:defRPr>
            </a:lvl2pPr>
            <a:lvl3pPr marL="1143000" marR="0" lvl="2" indent="-230400" algn="l" rtl="0">
              <a:lnSpc>
                <a:spcPct val="100000"/>
              </a:lnSpc>
              <a:spcBef>
                <a:spcPts val="600"/>
              </a:spcBef>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L="1600200" marR="0" lvl="3" indent="-230400" algn="l" rtl="0">
              <a:lnSpc>
                <a:spcPct val="100000"/>
              </a:lnSpc>
              <a:spcBef>
                <a:spcPts val="600"/>
              </a:spcBef>
              <a:spcAft>
                <a:spcPts val="0"/>
              </a:spcAft>
              <a:buClr>
                <a:srgbClr val="007FA3"/>
              </a:buClr>
              <a:buSzPct val="100000"/>
              <a:buFont typeface="Arial"/>
              <a:buChar char="–"/>
              <a:defRPr lang="en-US" sz="2400" b="0" i="0" u="none" strike="noStrike" cap="none" dirty="0" smtClean="0">
                <a:solidFill>
                  <a:schemeClr val="dk1"/>
                </a:solidFill>
                <a:latin typeface="+mn-lt"/>
                <a:ea typeface="Arial"/>
                <a:cs typeface="Arial"/>
                <a:sym typeface="Arial"/>
              </a:defRPr>
            </a:lvl4pPr>
            <a:lvl5pPr marL="2057400" marR="0" lvl="4" indent="-230400" algn="l" rtl="0">
              <a:lnSpc>
                <a:spcPct val="100000"/>
              </a:lnSpc>
              <a:spcBef>
                <a:spcPts val="600"/>
              </a:spcBef>
              <a:spcAft>
                <a:spcPts val="0"/>
              </a:spcAft>
              <a:buClr>
                <a:srgbClr val="007FA3"/>
              </a:buClr>
              <a:buSzPct val="100000"/>
              <a:buFont typeface="Arial"/>
              <a:buChar char="•"/>
              <a:defRPr lang="en-US" sz="2400" b="0" i="0" u="none" strike="noStrike" cap="none" dirty="0">
                <a:solidFill>
                  <a:schemeClr val="dk1"/>
                </a:solidFill>
                <a:latin typeface="+mn-lt"/>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marL="432" indent="0">
              <a:buFont typeface="Arial"/>
              <a:buNone/>
            </a:pPr>
            <a:r>
              <a:rPr lang="en-US" sz="2000" dirty="0"/>
              <a:t>Estimating multipliers is difficult because many factors affect aggregate demand and short-run aggregate supply simultaneously.</a:t>
            </a:r>
          </a:p>
          <a:p>
            <a:pPr marL="432" indent="0">
              <a:buFont typeface="Arial"/>
              <a:buNone/>
            </a:pPr>
            <a:r>
              <a:rPr lang="en-US" sz="2000" dirty="0"/>
              <a:t>Isolating the effect of one change is difficult, and different approaches to this task can result in wide variation in estimates.</a:t>
            </a:r>
          </a:p>
        </p:txBody>
      </p:sp>
    </p:spTree>
    <p:extLst>
      <p:ext uri="{BB962C8B-B14F-4D97-AF65-F5344CB8AC3E}">
        <p14:creationId xmlns:p14="http://schemas.microsoft.com/office/powerpoint/2010/main" val="1801821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16.6 Deficits, Surpluses, and Federal Government Debt</a:t>
            </a:r>
            <a:endParaRPr lang="en-IN" sz="3200" dirty="0"/>
          </a:p>
        </p:txBody>
      </p:sp>
      <p:sp>
        <p:nvSpPr>
          <p:cNvPr id="4" name="Content Placeholder 3"/>
          <p:cNvSpPr>
            <a:spLocks noGrp="1"/>
          </p:cNvSpPr>
          <p:nvPr>
            <p:ph sz="quarter" idx="13"/>
          </p:nvPr>
        </p:nvSpPr>
        <p:spPr>
          <a:xfrm>
            <a:off x="457200" y="1556327"/>
            <a:ext cx="8229600" cy="1111569"/>
          </a:xfrm>
        </p:spPr>
        <p:txBody>
          <a:bodyPr/>
          <a:lstStyle/>
          <a:p>
            <a:pPr marL="432" indent="0">
              <a:buNone/>
            </a:pPr>
            <a:r>
              <a:rPr lang="en-US" sz="2000" b="1" dirty="0"/>
              <a:t>Define federal budget deficit and federal government debt and explain how the federal budget can serve as an automatic stabilizer.</a:t>
            </a:r>
          </a:p>
        </p:txBody>
      </p:sp>
      <p:sp>
        <p:nvSpPr>
          <p:cNvPr id="5" name="Content Placeholder 4"/>
          <p:cNvSpPr>
            <a:spLocks noGrp="1"/>
          </p:cNvSpPr>
          <p:nvPr>
            <p:ph sz="quarter" idx="14"/>
          </p:nvPr>
        </p:nvSpPr>
        <p:spPr>
          <a:xfrm>
            <a:off x="457200" y="2811716"/>
            <a:ext cx="8229600" cy="3048310"/>
          </a:xfrm>
        </p:spPr>
        <p:txBody>
          <a:bodyPr/>
          <a:lstStyle/>
          <a:p>
            <a:pPr marL="432" indent="0">
              <a:buNone/>
            </a:pPr>
            <a:r>
              <a:rPr lang="en-US" dirty="0"/>
              <a:t>A </a:t>
            </a:r>
            <a:r>
              <a:rPr lang="en-US" b="1" dirty="0"/>
              <a:t>budget deficit </a:t>
            </a:r>
            <a:r>
              <a:rPr lang="en-US" dirty="0"/>
              <a:t>is the situation in which the government’s expenditures are greater than its tax revenue.</a:t>
            </a:r>
          </a:p>
          <a:p>
            <a:pPr marL="432" indent="0">
              <a:buNone/>
            </a:pPr>
            <a:r>
              <a:rPr lang="en-US" dirty="0"/>
              <a:t>A </a:t>
            </a:r>
            <a:r>
              <a:rPr lang="en-US" b="1" dirty="0"/>
              <a:t>budget surplus </a:t>
            </a:r>
            <a:r>
              <a:rPr lang="en-US" dirty="0"/>
              <a:t>is the situation in which the government’s expenditures are less than its tax revenue.</a:t>
            </a:r>
          </a:p>
          <a:p>
            <a:pPr marL="432" indent="0">
              <a:buNone/>
            </a:pPr>
            <a:r>
              <a:rPr lang="en-US" b="1" dirty="0"/>
              <a:t>Do you know whether the federal government is running a budget deficit or a budget surplus currently?</a:t>
            </a:r>
          </a:p>
        </p:txBody>
      </p:sp>
    </p:spTree>
    <p:extLst>
      <p:ext uri="{BB962C8B-B14F-4D97-AF65-F5344CB8AC3E}">
        <p14:creationId xmlns:p14="http://schemas.microsoft.com/office/powerpoint/2010/main" val="50614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16.1 What Is Fiscal Policy?</a:t>
            </a:r>
            <a:endParaRPr lang="en-IN" dirty="0"/>
          </a:p>
        </p:txBody>
      </p:sp>
      <p:sp>
        <p:nvSpPr>
          <p:cNvPr id="4" name="Content Placeholder 3"/>
          <p:cNvSpPr>
            <a:spLocks noGrp="1"/>
          </p:cNvSpPr>
          <p:nvPr>
            <p:ph sz="quarter" idx="13"/>
          </p:nvPr>
        </p:nvSpPr>
        <p:spPr>
          <a:xfrm>
            <a:off x="457200" y="1556328"/>
            <a:ext cx="2853559" cy="437726"/>
          </a:xfrm>
        </p:spPr>
        <p:txBody>
          <a:bodyPr/>
          <a:lstStyle/>
          <a:p>
            <a:pPr marL="432" indent="0">
              <a:buNone/>
            </a:pPr>
            <a:r>
              <a:rPr lang="en-US" sz="2000" b="1" dirty="0"/>
              <a:t>Define fiscal policy.</a:t>
            </a:r>
          </a:p>
        </p:txBody>
      </p:sp>
      <p:sp>
        <p:nvSpPr>
          <p:cNvPr id="5" name="Content Placeholder 4"/>
          <p:cNvSpPr>
            <a:spLocks noGrp="1"/>
          </p:cNvSpPr>
          <p:nvPr>
            <p:ph sz="quarter" idx="14"/>
          </p:nvPr>
        </p:nvSpPr>
        <p:spPr>
          <a:xfrm>
            <a:off x="457200" y="2129617"/>
            <a:ext cx="8112034" cy="4161014"/>
          </a:xfrm>
        </p:spPr>
        <p:txBody>
          <a:bodyPr/>
          <a:lstStyle/>
          <a:p>
            <a:pPr marL="432" indent="0">
              <a:spcBef>
                <a:spcPts val="600"/>
              </a:spcBef>
              <a:buNone/>
            </a:pPr>
            <a:r>
              <a:rPr lang="en-US" sz="2000" b="1" dirty="0"/>
              <a:t>Fiscal policy </a:t>
            </a:r>
            <a:r>
              <a:rPr lang="en-US" sz="2000" dirty="0"/>
              <a:t>refers to changes in </a:t>
            </a:r>
            <a:r>
              <a:rPr lang="en-US" sz="2000" b="1" dirty="0"/>
              <a:t>federal</a:t>
            </a:r>
            <a:r>
              <a:rPr lang="en-US" sz="2000" dirty="0"/>
              <a:t> government purchases, transfer payments, and taxes that are intended to achieve  macroeconomic policy objectives.</a:t>
            </a:r>
          </a:p>
          <a:p>
            <a:pPr marL="432" indent="0">
              <a:spcBef>
                <a:spcPts val="600"/>
              </a:spcBef>
              <a:buNone/>
            </a:pPr>
            <a:r>
              <a:rPr lang="en-US" sz="2000" dirty="0"/>
              <a:t>(State taxes and spending are not generally aimed at affecting </a:t>
            </a:r>
            <a:r>
              <a:rPr lang="en-US" sz="2000" b="1" dirty="0"/>
              <a:t>national level </a:t>
            </a:r>
            <a:r>
              <a:rPr lang="en-US" sz="2000" dirty="0"/>
              <a:t>objectives.)</a:t>
            </a:r>
          </a:p>
          <a:p>
            <a:pPr marL="432" indent="0">
              <a:spcBef>
                <a:spcPts val="600"/>
              </a:spcBef>
              <a:buNone/>
            </a:pPr>
            <a:r>
              <a:rPr lang="en-US" sz="2000" dirty="0"/>
              <a:t>Some forms of government spending and taxes automatically increase or decrease along with the business cycle; these are </a:t>
            </a:r>
            <a:r>
              <a:rPr lang="en-US" sz="2000" b="1" dirty="0"/>
              <a:t>automatic stabilizers</a:t>
            </a:r>
            <a:r>
              <a:rPr lang="en-US" sz="2000" dirty="0"/>
              <a:t>.</a:t>
            </a:r>
          </a:p>
          <a:p>
            <a:pPr marL="432" indent="0">
              <a:spcBef>
                <a:spcPts val="600"/>
              </a:spcBef>
              <a:buNone/>
            </a:pPr>
            <a:r>
              <a:rPr lang="en-US" sz="2000" b="1" dirty="0"/>
              <a:t>Example: </a:t>
            </a:r>
            <a:r>
              <a:rPr lang="en-US" sz="2000" dirty="0"/>
              <a:t>Unemployment insurance payments are larger during a recession.</a:t>
            </a:r>
          </a:p>
          <a:p>
            <a:pPr marL="432" indent="0">
              <a:spcBef>
                <a:spcPts val="600"/>
              </a:spcBef>
              <a:buNone/>
            </a:pPr>
            <a:r>
              <a:rPr lang="en-US" sz="2000" b="1" dirty="0"/>
              <a:t>Discretionary fiscal policy, </a:t>
            </a:r>
            <a:r>
              <a:rPr lang="en-US" sz="2000" dirty="0"/>
              <a:t>on the other hand, refers to intentional actions the government takes to change spending or taxes.</a:t>
            </a:r>
          </a:p>
        </p:txBody>
      </p:sp>
    </p:spTree>
    <p:extLst>
      <p:ext uri="{BB962C8B-B14F-4D97-AF65-F5344CB8AC3E}">
        <p14:creationId xmlns:p14="http://schemas.microsoft.com/office/powerpoint/2010/main" val="586506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chemeClr val="tx2"/>
                </a:solidFill>
              </a:rPr>
              <a:t>Figure 16.13 The Federal Budget Deficit, 1901–2023 </a:t>
            </a:r>
            <a:r>
              <a:rPr lang="en-US" sz="2000" b="0" dirty="0">
                <a:solidFill>
                  <a:schemeClr val="tx2"/>
                </a:solidFill>
              </a:rPr>
              <a:t>(1 of 2)</a:t>
            </a:r>
            <a:endParaRPr lang="en-IN" sz="2000" dirty="0">
              <a:solidFill>
                <a:schemeClr val="tx2"/>
              </a:solidFill>
            </a:endParaRPr>
          </a:p>
        </p:txBody>
      </p:sp>
      <p:pic>
        <p:nvPicPr>
          <p:cNvPr id="7" name="Picture 6" descr="A graph depicts the federal budget deficit between 1901 and 2023. For long description in Notes pane, press F6.">
            <a:extLst>
              <a:ext uri="{FF2B5EF4-FFF2-40B4-BE49-F238E27FC236}">
                <a16:creationId xmlns:a16="http://schemas.microsoft.com/office/drawing/2014/main" id="{E0E6764F-73FE-CA02-6A3E-35BCB7373B17}"/>
              </a:ext>
            </a:extLst>
          </p:cNvPr>
          <p:cNvPicPr>
            <a:picLocks noChangeAspect="1"/>
          </p:cNvPicPr>
          <p:nvPr/>
        </p:nvPicPr>
        <p:blipFill>
          <a:blip r:embed="rId3"/>
          <a:stretch>
            <a:fillRect/>
          </a:stretch>
        </p:blipFill>
        <p:spPr>
          <a:xfrm>
            <a:off x="1689416" y="1588744"/>
            <a:ext cx="5754054" cy="3017713"/>
          </a:xfrm>
          <a:prstGeom prst="rect">
            <a:avLst/>
          </a:prstGeom>
        </p:spPr>
      </p:pic>
      <p:sp>
        <p:nvSpPr>
          <p:cNvPr id="8" name="Content Placeholder 7"/>
          <p:cNvSpPr>
            <a:spLocks noGrp="1"/>
          </p:cNvSpPr>
          <p:nvPr>
            <p:ph sz="quarter" idx="15"/>
          </p:nvPr>
        </p:nvSpPr>
        <p:spPr>
          <a:xfrm>
            <a:off x="457200" y="4882552"/>
            <a:ext cx="8218487" cy="1061048"/>
          </a:xfrm>
          <a:noFill/>
        </p:spPr>
        <p:txBody>
          <a:bodyPr tIns="0" bIns="0"/>
          <a:lstStyle/>
          <a:p>
            <a:pPr marL="432" indent="0">
              <a:buNone/>
            </a:pPr>
            <a:r>
              <a:rPr lang="en-US" sz="2000" dirty="0"/>
              <a:t>The U.S. federal government does not generally balance its budget. Sometimes its revenues are higher than its expenditure, but usually the reverse is true—especially so during wartime.</a:t>
            </a:r>
          </a:p>
        </p:txBody>
      </p:sp>
    </p:spTree>
    <p:extLst>
      <p:ext uri="{BB962C8B-B14F-4D97-AF65-F5344CB8AC3E}">
        <p14:creationId xmlns:p14="http://schemas.microsoft.com/office/powerpoint/2010/main" val="576041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chemeClr val="tx2"/>
                </a:solidFill>
              </a:rPr>
              <a:t>Figure 16.13 The Federal Budget Deficit, 1901–2023 </a:t>
            </a:r>
            <a:r>
              <a:rPr lang="en-US" sz="2000" b="0" dirty="0">
                <a:solidFill>
                  <a:schemeClr val="tx2"/>
                </a:solidFill>
              </a:rPr>
              <a:t>(2 of 2)</a:t>
            </a:r>
            <a:endParaRPr lang="en-IN" sz="2000" dirty="0">
              <a:solidFill>
                <a:schemeClr val="tx2"/>
              </a:solidFill>
            </a:endParaRPr>
          </a:p>
        </p:txBody>
      </p:sp>
      <p:pic>
        <p:nvPicPr>
          <p:cNvPr id="5" name="Picture 4" descr="A graph depicts the federal budget deficit between 1901 and 2023. For long description in Notes pane, press F6.">
            <a:extLst>
              <a:ext uri="{FF2B5EF4-FFF2-40B4-BE49-F238E27FC236}">
                <a16:creationId xmlns:a16="http://schemas.microsoft.com/office/drawing/2014/main" id="{D434B6B6-EBCF-CDBE-2023-9953F52F8768}"/>
              </a:ext>
            </a:extLst>
          </p:cNvPr>
          <p:cNvPicPr>
            <a:picLocks noChangeAspect="1"/>
          </p:cNvPicPr>
          <p:nvPr/>
        </p:nvPicPr>
        <p:blipFill>
          <a:blip r:embed="rId3"/>
          <a:stretch>
            <a:fillRect/>
          </a:stretch>
        </p:blipFill>
        <p:spPr>
          <a:xfrm>
            <a:off x="1689416" y="1557338"/>
            <a:ext cx="5754054" cy="3017713"/>
          </a:xfrm>
          <a:prstGeom prst="rect">
            <a:avLst/>
          </a:prstGeom>
        </p:spPr>
      </p:pic>
      <p:sp>
        <p:nvSpPr>
          <p:cNvPr id="8" name="Content Placeholder 7"/>
          <p:cNvSpPr>
            <a:spLocks noGrp="1"/>
          </p:cNvSpPr>
          <p:nvPr>
            <p:ph sz="quarter" idx="15"/>
          </p:nvPr>
        </p:nvSpPr>
        <p:spPr>
          <a:xfrm>
            <a:off x="468313" y="4826000"/>
            <a:ext cx="8218487" cy="1411288"/>
          </a:xfrm>
        </p:spPr>
        <p:txBody>
          <a:bodyPr tIns="0" bIns="0"/>
          <a:lstStyle/>
          <a:p>
            <a:pPr marL="432" indent="0">
              <a:spcBef>
                <a:spcPts val="600"/>
              </a:spcBef>
              <a:buNone/>
            </a:pPr>
            <a:r>
              <a:rPr lang="en-US" sz="1600" dirty="0"/>
              <a:t>Budget deficits also occur during recessions: tax receipts fall, and </a:t>
            </a:r>
            <a:r>
              <a:rPr lang="en-US" sz="1600" b="1" dirty="0"/>
              <a:t>automatic stabilizers </a:t>
            </a:r>
            <a:r>
              <a:rPr lang="en-US" sz="1600" dirty="0"/>
              <a:t>like increases in transfer payments (unemployment insurance, food stamps, etc.) take effect.</a:t>
            </a:r>
          </a:p>
          <a:p>
            <a:pPr>
              <a:spcBef>
                <a:spcPts val="600"/>
              </a:spcBef>
            </a:pPr>
            <a:r>
              <a:rPr lang="en-US" sz="1600" dirty="0"/>
              <a:t>Automatic stabilizers limit the severity of a recession; the Great Depression was more severe because most of these automatic stabilizers did not exist then.</a:t>
            </a:r>
          </a:p>
        </p:txBody>
      </p:sp>
    </p:spTree>
    <p:extLst>
      <p:ext uri="{BB962C8B-B14F-4D97-AF65-F5344CB8AC3E}">
        <p14:creationId xmlns:p14="http://schemas.microsoft.com/office/powerpoint/2010/main" val="412087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How the Federal Budget Can Serve as an Automatic Stabilizer</a:t>
            </a:r>
            <a:endParaRPr lang="en-IN" sz="3200" dirty="0"/>
          </a:p>
        </p:txBody>
      </p:sp>
      <p:sp>
        <p:nvSpPr>
          <p:cNvPr id="4" name="Content Placeholder 3"/>
          <p:cNvSpPr>
            <a:spLocks noGrp="1"/>
          </p:cNvSpPr>
          <p:nvPr>
            <p:ph sz="quarter" idx="13"/>
          </p:nvPr>
        </p:nvSpPr>
        <p:spPr>
          <a:xfrm>
            <a:off x="457200" y="1556327"/>
            <a:ext cx="8229600" cy="1609660"/>
          </a:xfrm>
        </p:spPr>
        <p:txBody>
          <a:bodyPr/>
          <a:lstStyle/>
          <a:p>
            <a:pPr marL="432" indent="0">
              <a:buNone/>
            </a:pPr>
            <a:r>
              <a:rPr lang="en-US" sz="2000" dirty="0">
                <a:solidFill>
                  <a:schemeClr val="tx1"/>
                </a:solidFill>
              </a:rPr>
              <a:t>In 2009, the federal budget deficit was 9.3 percent of G</a:t>
            </a:r>
            <a:r>
              <a:rPr lang="en-US" sz="100" dirty="0">
                <a:solidFill>
                  <a:schemeClr val="tx1"/>
                </a:solidFill>
              </a:rPr>
              <a:t> </a:t>
            </a:r>
            <a:r>
              <a:rPr lang="en-US" sz="2000" dirty="0">
                <a:solidFill>
                  <a:schemeClr val="tx1"/>
                </a:solidFill>
              </a:rPr>
              <a:t>D</a:t>
            </a:r>
            <a:r>
              <a:rPr lang="en-US" sz="100" dirty="0">
                <a:solidFill>
                  <a:schemeClr val="tx1"/>
                </a:solidFill>
              </a:rPr>
              <a:t> </a:t>
            </a:r>
            <a:r>
              <a:rPr lang="en-US" sz="2000" dirty="0">
                <a:solidFill>
                  <a:schemeClr val="tx1"/>
                </a:solidFill>
              </a:rPr>
              <a:t>P and it increased again in 2020.</a:t>
            </a:r>
          </a:p>
          <a:p>
            <a:r>
              <a:rPr lang="en-US" sz="2000" dirty="0">
                <a:solidFill>
                  <a:schemeClr val="tx1"/>
                </a:solidFill>
              </a:rPr>
              <a:t>How much of this deficit was due to G</a:t>
            </a:r>
            <a:r>
              <a:rPr lang="en-US" sz="100" dirty="0">
                <a:solidFill>
                  <a:schemeClr val="tx1"/>
                </a:solidFill>
              </a:rPr>
              <a:t> </a:t>
            </a:r>
            <a:r>
              <a:rPr lang="en-US" sz="2000" dirty="0">
                <a:solidFill>
                  <a:schemeClr val="tx1"/>
                </a:solidFill>
              </a:rPr>
              <a:t>D</a:t>
            </a:r>
            <a:r>
              <a:rPr lang="en-US" sz="100" dirty="0">
                <a:solidFill>
                  <a:schemeClr val="tx1"/>
                </a:solidFill>
              </a:rPr>
              <a:t> </a:t>
            </a:r>
            <a:r>
              <a:rPr lang="en-US" sz="2000" dirty="0">
                <a:solidFill>
                  <a:schemeClr val="tx1"/>
                </a:solidFill>
              </a:rPr>
              <a:t>P being below potential, and how much was due to government spending and tax policies?</a:t>
            </a:r>
          </a:p>
        </p:txBody>
      </p:sp>
      <p:sp>
        <p:nvSpPr>
          <p:cNvPr id="5" name="Content Placeholder 4"/>
          <p:cNvSpPr>
            <a:spLocks noGrp="1"/>
          </p:cNvSpPr>
          <p:nvPr>
            <p:ph sz="quarter" idx="14"/>
          </p:nvPr>
        </p:nvSpPr>
        <p:spPr>
          <a:xfrm>
            <a:off x="457200" y="3214841"/>
            <a:ext cx="8229600" cy="3022447"/>
          </a:xfrm>
        </p:spPr>
        <p:txBody>
          <a:bodyPr/>
          <a:lstStyle/>
          <a:p>
            <a:pPr marL="432" indent="0">
              <a:buNone/>
            </a:pPr>
            <a:r>
              <a:rPr lang="en-US" sz="2000" dirty="0">
                <a:solidFill>
                  <a:schemeClr val="tx1"/>
                </a:solidFill>
              </a:rPr>
              <a:t>We can identify this by looking at the </a:t>
            </a:r>
            <a:r>
              <a:rPr lang="en-US" sz="2000" b="1" dirty="0">
                <a:solidFill>
                  <a:schemeClr val="tx1"/>
                </a:solidFill>
              </a:rPr>
              <a:t>cyclically adjusted budget deficit or surplus:</a:t>
            </a:r>
            <a:r>
              <a:rPr lang="en-US" sz="2000" dirty="0">
                <a:solidFill>
                  <a:schemeClr val="tx1"/>
                </a:solidFill>
              </a:rPr>
              <a:t> the deficit or surplus in the federal government’s budget if the economy were at potential G</a:t>
            </a:r>
            <a:r>
              <a:rPr lang="en-US" sz="100" dirty="0">
                <a:solidFill>
                  <a:schemeClr val="tx1"/>
                </a:solidFill>
              </a:rPr>
              <a:t> </a:t>
            </a:r>
            <a:r>
              <a:rPr lang="en-US" sz="2000" dirty="0">
                <a:solidFill>
                  <a:schemeClr val="tx1"/>
                </a:solidFill>
              </a:rPr>
              <a:t>D</a:t>
            </a:r>
            <a:r>
              <a:rPr lang="en-US" sz="100" dirty="0">
                <a:solidFill>
                  <a:schemeClr val="tx1"/>
                </a:solidFill>
              </a:rPr>
              <a:t> </a:t>
            </a:r>
            <a:r>
              <a:rPr lang="en-US" sz="2000" dirty="0">
                <a:solidFill>
                  <a:schemeClr val="tx1"/>
                </a:solidFill>
              </a:rPr>
              <a:t>P.</a:t>
            </a:r>
          </a:p>
          <a:p>
            <a:r>
              <a:rPr lang="en-US" sz="2000" dirty="0">
                <a:solidFill>
                  <a:schemeClr val="tx1"/>
                </a:solidFill>
              </a:rPr>
              <a:t>The C</a:t>
            </a:r>
            <a:r>
              <a:rPr lang="en-US" sz="100" dirty="0">
                <a:solidFill>
                  <a:schemeClr val="tx1"/>
                </a:solidFill>
              </a:rPr>
              <a:t> </a:t>
            </a:r>
            <a:r>
              <a:rPr lang="en-US" sz="2000" dirty="0">
                <a:solidFill>
                  <a:schemeClr val="tx1"/>
                </a:solidFill>
              </a:rPr>
              <a:t>B</a:t>
            </a:r>
            <a:r>
              <a:rPr lang="en-US" sz="100" dirty="0">
                <a:solidFill>
                  <a:schemeClr val="tx1"/>
                </a:solidFill>
              </a:rPr>
              <a:t> </a:t>
            </a:r>
            <a:r>
              <a:rPr lang="en-US" sz="2000" dirty="0">
                <a:solidFill>
                  <a:schemeClr val="tx1"/>
                </a:solidFill>
              </a:rPr>
              <a:t>O estimated that the budget deficit would be 7.6 percent of real G</a:t>
            </a:r>
            <a:r>
              <a:rPr lang="en-US" sz="100" dirty="0">
                <a:solidFill>
                  <a:schemeClr val="tx1"/>
                </a:solidFill>
              </a:rPr>
              <a:t> </a:t>
            </a:r>
            <a:r>
              <a:rPr lang="en-US" sz="2000" dirty="0">
                <a:solidFill>
                  <a:schemeClr val="tx1"/>
                </a:solidFill>
              </a:rPr>
              <a:t>D</a:t>
            </a:r>
            <a:r>
              <a:rPr lang="en-US" sz="100" dirty="0">
                <a:solidFill>
                  <a:schemeClr val="tx1"/>
                </a:solidFill>
              </a:rPr>
              <a:t> </a:t>
            </a:r>
            <a:r>
              <a:rPr lang="en-US" sz="2000" dirty="0">
                <a:solidFill>
                  <a:schemeClr val="tx1"/>
                </a:solidFill>
              </a:rPr>
              <a:t>P in 2009 if real G</a:t>
            </a:r>
            <a:r>
              <a:rPr lang="en-US" sz="100" dirty="0">
                <a:solidFill>
                  <a:schemeClr val="tx1"/>
                </a:solidFill>
              </a:rPr>
              <a:t> </a:t>
            </a:r>
            <a:r>
              <a:rPr lang="en-US" sz="2000" dirty="0">
                <a:solidFill>
                  <a:schemeClr val="tx1"/>
                </a:solidFill>
              </a:rPr>
              <a:t>D</a:t>
            </a:r>
            <a:r>
              <a:rPr lang="en-US" sz="100" dirty="0">
                <a:solidFill>
                  <a:schemeClr val="tx1"/>
                </a:solidFill>
              </a:rPr>
              <a:t> </a:t>
            </a:r>
            <a:r>
              <a:rPr lang="en-US" sz="2000" dirty="0">
                <a:solidFill>
                  <a:schemeClr val="tx1"/>
                </a:solidFill>
              </a:rPr>
              <a:t>P were at its potential.</a:t>
            </a:r>
          </a:p>
          <a:p>
            <a:r>
              <a:rPr lang="en-US" sz="2000" dirty="0">
                <a:solidFill>
                  <a:schemeClr val="tx1"/>
                </a:solidFill>
              </a:rPr>
              <a:t>So, this is the amount that spending needed to be cut, or taxes raised, in order to bring the federal budget into balance </a:t>
            </a:r>
            <a:r>
              <a:rPr lang="en-US" sz="2000" b="1" dirty="0">
                <a:solidFill>
                  <a:schemeClr val="tx1"/>
                </a:solidFill>
              </a:rPr>
              <a:t>in the long run</a:t>
            </a:r>
            <a:r>
              <a:rPr lang="en-US" sz="2000" dirty="0">
                <a:solidFill>
                  <a:schemeClr val="tx1"/>
                </a:solidFill>
              </a:rPr>
              <a:t>. The rest (1.7%) was due to automatic stabilizers.</a:t>
            </a:r>
          </a:p>
        </p:txBody>
      </p:sp>
    </p:spTree>
    <p:extLst>
      <p:ext uri="{BB962C8B-B14F-4D97-AF65-F5344CB8AC3E}">
        <p14:creationId xmlns:p14="http://schemas.microsoft.com/office/powerpoint/2010/main" val="2648769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500"/>
                                        <p:tgtEl>
                                          <p:spTgt spid="5">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fade">
                                      <p:cBhvr>
                                        <p:cTn id="23"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371"/>
            <a:ext cx="8423329" cy="1097279"/>
          </a:xfrm>
        </p:spPr>
        <p:txBody>
          <a:bodyPr/>
          <a:lstStyle/>
          <a:p>
            <a:r>
              <a:rPr lang="en-US" sz="3200" dirty="0"/>
              <a:t>Should the Federal Budget Be Balanced?</a:t>
            </a:r>
            <a:endParaRPr lang="en-IN" sz="3200" dirty="0"/>
          </a:p>
        </p:txBody>
      </p:sp>
      <p:sp>
        <p:nvSpPr>
          <p:cNvPr id="4" name="Content Placeholder 3"/>
          <p:cNvSpPr>
            <a:spLocks noGrp="1"/>
          </p:cNvSpPr>
          <p:nvPr>
            <p:ph sz="quarter" idx="13"/>
          </p:nvPr>
        </p:nvSpPr>
        <p:spPr>
          <a:xfrm>
            <a:off x="457200" y="1556329"/>
            <a:ext cx="8259288" cy="1885372"/>
          </a:xfrm>
        </p:spPr>
        <p:txBody>
          <a:bodyPr/>
          <a:lstStyle/>
          <a:p>
            <a:pPr marL="432" indent="0">
              <a:spcBef>
                <a:spcPts val="600"/>
              </a:spcBef>
              <a:buNone/>
            </a:pPr>
            <a:r>
              <a:rPr lang="en-US" sz="2200" dirty="0"/>
              <a:t>Although many economists believe the federal budget should be balanced when the economy is at potential G</a:t>
            </a:r>
            <a:r>
              <a:rPr lang="en-US" sz="100" dirty="0"/>
              <a:t> </a:t>
            </a:r>
            <a:r>
              <a:rPr lang="en-US" sz="2200" dirty="0"/>
              <a:t>D</a:t>
            </a:r>
            <a:r>
              <a:rPr lang="en-US" sz="100" dirty="0"/>
              <a:t> </a:t>
            </a:r>
            <a:r>
              <a:rPr lang="en-US" sz="2200" dirty="0"/>
              <a:t>P, few believe it should be balanced during a recession.</a:t>
            </a:r>
          </a:p>
          <a:p>
            <a:pPr>
              <a:spcBef>
                <a:spcPts val="600"/>
              </a:spcBef>
            </a:pPr>
            <a:r>
              <a:rPr lang="en-US" sz="2200" dirty="0"/>
              <a:t>During a recession, tax revenues fall; to balance the budget, spending would have to fall also—making the recession worse.</a:t>
            </a:r>
          </a:p>
        </p:txBody>
      </p:sp>
      <p:sp>
        <p:nvSpPr>
          <p:cNvPr id="5" name="Content Placeholder 4"/>
          <p:cNvSpPr>
            <a:spLocks noGrp="1"/>
          </p:cNvSpPr>
          <p:nvPr>
            <p:ph sz="quarter" idx="14"/>
          </p:nvPr>
        </p:nvSpPr>
        <p:spPr>
          <a:xfrm>
            <a:off x="457200" y="3519578"/>
            <a:ext cx="8229600" cy="2717710"/>
          </a:xfrm>
        </p:spPr>
        <p:txBody>
          <a:bodyPr/>
          <a:lstStyle/>
          <a:p>
            <a:pPr marL="432" indent="0">
              <a:spcBef>
                <a:spcPts val="600"/>
              </a:spcBef>
              <a:buNone/>
            </a:pPr>
            <a:r>
              <a:rPr lang="en-US" sz="2200" dirty="0"/>
              <a:t>In fact, some economists argue that the federal budget should </a:t>
            </a:r>
            <a:r>
              <a:rPr lang="en-US" sz="2200" b="1" dirty="0"/>
              <a:t>normally</a:t>
            </a:r>
            <a:r>
              <a:rPr lang="en-US" sz="2200" dirty="0"/>
              <a:t> be in deficit.</a:t>
            </a:r>
          </a:p>
          <a:p>
            <a:pPr>
              <a:spcBef>
                <a:spcPts val="600"/>
              </a:spcBef>
            </a:pPr>
            <a:r>
              <a:rPr lang="en-US" sz="2200" dirty="0"/>
              <a:t>Just as households and firms borrow money to implement long-term investments, they argue that the federal government should do the same.</a:t>
            </a:r>
          </a:p>
          <a:p>
            <a:pPr>
              <a:spcBef>
                <a:spcPts val="600"/>
              </a:spcBef>
            </a:pPr>
            <a:r>
              <a:rPr lang="en-US" sz="2200" dirty="0"/>
              <a:t>Making current taxpayers pay for those long-term benefits seems unfair.</a:t>
            </a:r>
          </a:p>
        </p:txBody>
      </p:sp>
    </p:spTree>
    <p:extLst>
      <p:ext uri="{BB962C8B-B14F-4D97-AF65-F5344CB8AC3E}">
        <p14:creationId xmlns:p14="http://schemas.microsoft.com/office/powerpoint/2010/main" val="1823677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500"/>
                                        <p:tgtEl>
                                          <p:spTgt spid="5">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fade">
                                      <p:cBhvr>
                                        <p:cTn id="23"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chemeClr val="tx2"/>
                </a:solidFill>
              </a:rPr>
              <a:t>Figure 16.14 The Federal Government Debt, 1790–2022, with Projections for Future Years</a:t>
            </a:r>
            <a:endParaRPr lang="en-IN" sz="2800" dirty="0">
              <a:solidFill>
                <a:schemeClr val="tx2"/>
              </a:solidFill>
            </a:endParaRPr>
          </a:p>
        </p:txBody>
      </p:sp>
      <p:pic>
        <p:nvPicPr>
          <p:cNvPr id="7" name="Picture 6" descr="A graph depicts the federal government debt, 1790 to 2040, with projections for future years. For long description in Notes pane, press F6.">
            <a:extLst>
              <a:ext uri="{FF2B5EF4-FFF2-40B4-BE49-F238E27FC236}">
                <a16:creationId xmlns:a16="http://schemas.microsoft.com/office/drawing/2014/main" id="{BE03CF7A-2803-3731-247A-E15A199D8428}"/>
              </a:ext>
            </a:extLst>
          </p:cNvPr>
          <p:cNvPicPr>
            <a:picLocks noChangeAspect="1"/>
          </p:cNvPicPr>
          <p:nvPr/>
        </p:nvPicPr>
        <p:blipFill>
          <a:blip r:embed="rId3"/>
          <a:stretch>
            <a:fillRect/>
          </a:stretch>
        </p:blipFill>
        <p:spPr>
          <a:xfrm>
            <a:off x="1340930" y="1557338"/>
            <a:ext cx="6462140" cy="2609075"/>
          </a:xfrm>
          <a:prstGeom prst="rect">
            <a:avLst/>
          </a:prstGeom>
        </p:spPr>
      </p:pic>
      <p:sp>
        <p:nvSpPr>
          <p:cNvPr id="8" name="Content Placeholder 7"/>
          <p:cNvSpPr>
            <a:spLocks noGrp="1"/>
          </p:cNvSpPr>
          <p:nvPr>
            <p:ph sz="quarter" idx="14"/>
          </p:nvPr>
        </p:nvSpPr>
        <p:spPr>
          <a:xfrm>
            <a:off x="457200" y="4346754"/>
            <a:ext cx="8218488" cy="1876246"/>
          </a:xfrm>
        </p:spPr>
        <p:txBody>
          <a:bodyPr tIns="0" bIns="0"/>
          <a:lstStyle/>
          <a:p>
            <a:pPr marL="432" indent="0">
              <a:spcBef>
                <a:spcPts val="600"/>
              </a:spcBef>
              <a:buNone/>
            </a:pPr>
            <a:r>
              <a:rPr lang="en-US" sz="1800" dirty="0">
                <a:solidFill>
                  <a:schemeClr val="tx1"/>
                </a:solidFill>
                <a:latin typeface="+mn-lt"/>
              </a:rPr>
              <a:t>When the federal government runs a budget deficit, it finances its activities by selling Treasury securities.</a:t>
            </a:r>
          </a:p>
          <a:p>
            <a:pPr indent="-255600">
              <a:spcBef>
                <a:spcPts val="600"/>
              </a:spcBef>
            </a:pPr>
            <a:r>
              <a:rPr lang="en-US" sz="1800" dirty="0">
                <a:solidFill>
                  <a:schemeClr val="tx1"/>
                </a:solidFill>
                <a:latin typeface="+mn-lt"/>
              </a:rPr>
              <a:t>The total value of those securities outstanding is known as the </a:t>
            </a:r>
            <a:r>
              <a:rPr lang="en-US" sz="1800" b="1" dirty="0">
                <a:solidFill>
                  <a:schemeClr val="tx1"/>
                </a:solidFill>
                <a:latin typeface="+mn-lt"/>
              </a:rPr>
              <a:t>federal government debt </a:t>
            </a:r>
            <a:r>
              <a:rPr lang="en-US" sz="1800" dirty="0">
                <a:solidFill>
                  <a:schemeClr val="tx1"/>
                </a:solidFill>
                <a:latin typeface="+mn-lt"/>
              </a:rPr>
              <a:t>or the </a:t>
            </a:r>
            <a:r>
              <a:rPr lang="en-US" sz="1800" b="1" dirty="0">
                <a:solidFill>
                  <a:schemeClr val="tx1"/>
                </a:solidFill>
                <a:latin typeface="+mn-lt"/>
              </a:rPr>
              <a:t>national debt</a:t>
            </a:r>
            <a:r>
              <a:rPr lang="en-US" sz="1800" dirty="0">
                <a:solidFill>
                  <a:schemeClr val="tx1"/>
                </a:solidFill>
                <a:latin typeface="+mn-lt"/>
              </a:rPr>
              <a:t>.</a:t>
            </a:r>
          </a:p>
          <a:p>
            <a:pPr indent="-255600">
              <a:spcBef>
                <a:spcPts val="600"/>
              </a:spcBef>
            </a:pPr>
            <a:r>
              <a:rPr lang="en-US" sz="1800" dirty="0">
                <a:solidFill>
                  <a:schemeClr val="tx1"/>
                </a:solidFill>
                <a:latin typeface="+mn-lt"/>
              </a:rPr>
              <a:t>The national debt increased considerably during the two World Wars, the Great Depression, and the 2007–2009 and Covid-19 recessions.</a:t>
            </a:r>
          </a:p>
        </p:txBody>
      </p:sp>
    </p:spTree>
    <p:extLst>
      <p:ext uri="{BB962C8B-B14F-4D97-AF65-F5344CB8AC3E}">
        <p14:creationId xmlns:p14="http://schemas.microsoft.com/office/powerpoint/2010/main" val="92391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500"/>
                                        <p:tgtEl>
                                          <p:spTgt spid="8">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Effect transition="in" filter="fade">
                                      <p:cBhvr>
                                        <p:cTn id="19"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Apply the Concept: Who Owns the National Debt?</a:t>
            </a:r>
            <a:r>
              <a:rPr lang="en-US" sz="2000" b="0" dirty="0"/>
              <a:t> (1 of 2)</a:t>
            </a:r>
            <a:endParaRPr lang="en-IN" sz="3200" b="0" dirty="0"/>
          </a:p>
        </p:txBody>
      </p:sp>
      <p:pic>
        <p:nvPicPr>
          <p:cNvPr id="8" name="Picture 7" descr="The pie chart depicts the shares of the debt held by different groups in percentages.  For long description in Notes pane, press F6.">
            <a:extLst>
              <a:ext uri="{FF2B5EF4-FFF2-40B4-BE49-F238E27FC236}">
                <a16:creationId xmlns:a16="http://schemas.microsoft.com/office/drawing/2014/main" id="{2E6FA5AA-9D78-D248-AF7B-513FBFDF7012}"/>
              </a:ext>
            </a:extLst>
          </p:cNvPr>
          <p:cNvPicPr>
            <a:picLocks noChangeAspect="1"/>
          </p:cNvPicPr>
          <p:nvPr/>
        </p:nvPicPr>
        <p:blipFill>
          <a:blip r:embed="rId3"/>
          <a:stretch>
            <a:fillRect/>
          </a:stretch>
        </p:blipFill>
        <p:spPr>
          <a:xfrm>
            <a:off x="2091198" y="1557338"/>
            <a:ext cx="4961603" cy="2759524"/>
          </a:xfrm>
          <a:prstGeom prst="rect">
            <a:avLst/>
          </a:prstGeom>
        </p:spPr>
      </p:pic>
      <p:sp>
        <p:nvSpPr>
          <p:cNvPr id="10" name="Content Placeholder 9">
            <a:extLst>
              <a:ext uri="{FF2B5EF4-FFF2-40B4-BE49-F238E27FC236}">
                <a16:creationId xmlns:a16="http://schemas.microsoft.com/office/drawing/2014/main" id="{3FB778BB-386A-416A-A0ED-B9C07262E52B}"/>
              </a:ext>
            </a:extLst>
          </p:cNvPr>
          <p:cNvSpPr>
            <a:spLocks noGrp="1"/>
          </p:cNvSpPr>
          <p:nvPr>
            <p:ph sz="quarter" idx="13"/>
          </p:nvPr>
        </p:nvSpPr>
        <p:spPr>
          <a:xfrm>
            <a:off x="457200" y="4507572"/>
            <a:ext cx="8229600" cy="1715428"/>
          </a:xfrm>
        </p:spPr>
        <p:txBody>
          <a:bodyPr/>
          <a:lstStyle/>
          <a:p>
            <a:pPr marL="432" indent="0">
              <a:spcBef>
                <a:spcPts val="600"/>
              </a:spcBef>
              <a:buNone/>
            </a:pPr>
            <a:r>
              <a:rPr lang="en-US" sz="1800" dirty="0"/>
              <a:t>Almost 40 percent is held by the government itself:</a:t>
            </a:r>
          </a:p>
          <a:p>
            <a:pPr>
              <a:spcBef>
                <a:spcPts val="600"/>
              </a:spcBef>
            </a:pPr>
            <a:r>
              <a:rPr lang="en-US" sz="1800" b="1" dirty="0"/>
              <a:t>Intragovernmental holdings</a:t>
            </a:r>
            <a:r>
              <a:rPr lang="en-US" sz="1800" dirty="0"/>
              <a:t> denotes holdings of Treasury securities by U.S. government trust funds, notably the Social Security trust fund. </a:t>
            </a:r>
          </a:p>
          <a:p>
            <a:pPr>
              <a:spcBef>
                <a:spcPts val="600"/>
              </a:spcBef>
            </a:pPr>
            <a:r>
              <a:rPr lang="en-US" sz="1800" dirty="0"/>
              <a:t>The Fed holds large amounts of Treasury debt, both from its normal operations and as part of its </a:t>
            </a:r>
            <a:r>
              <a:rPr lang="en-US" sz="1800" b="1" dirty="0"/>
              <a:t>quantitative easing </a:t>
            </a:r>
            <a:r>
              <a:rPr lang="en-US" sz="1800" dirty="0"/>
              <a:t>operations.</a:t>
            </a:r>
          </a:p>
        </p:txBody>
      </p:sp>
    </p:spTree>
    <p:extLst>
      <p:ext uri="{BB962C8B-B14F-4D97-AF65-F5344CB8AC3E}">
        <p14:creationId xmlns:p14="http://schemas.microsoft.com/office/powerpoint/2010/main" val="707010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fade">
                                      <p:cBhvr>
                                        <p:cTn id="11" dur="500"/>
                                        <p:tgtEl>
                                          <p:spTgt spid="10">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animEffect transition="in" filter="fade">
                                      <p:cBhvr>
                                        <p:cTn id="15" dur="500"/>
                                        <p:tgtEl>
                                          <p:spTgt spid="10">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Effect transition="in" filter="fade">
                                      <p:cBhvr>
                                        <p:cTn id="19"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chemeClr val="tx2"/>
                </a:solidFill>
              </a:rPr>
              <a:t>Apply the Concept: Who Owns the National Debt?</a:t>
            </a:r>
            <a:r>
              <a:rPr lang="en-US" sz="2000" b="0" dirty="0">
                <a:solidFill>
                  <a:schemeClr val="tx2"/>
                </a:solidFill>
              </a:rPr>
              <a:t> (2 of 2)</a:t>
            </a:r>
            <a:endParaRPr lang="en-IN" sz="3200" b="0" dirty="0">
              <a:solidFill>
                <a:schemeClr val="tx2"/>
              </a:solidFill>
            </a:endParaRPr>
          </a:p>
        </p:txBody>
      </p:sp>
      <p:pic>
        <p:nvPicPr>
          <p:cNvPr id="5" name="Picture 4" descr="The pie chart depicts the shares of the debt held by different groups in percentages.  For long description in Notes pane, press F6.">
            <a:extLst>
              <a:ext uri="{FF2B5EF4-FFF2-40B4-BE49-F238E27FC236}">
                <a16:creationId xmlns:a16="http://schemas.microsoft.com/office/drawing/2014/main" id="{2E6FA5AA-9D78-D248-AF7B-513FBFDF7012}"/>
              </a:ext>
            </a:extLst>
          </p:cNvPr>
          <p:cNvPicPr>
            <a:picLocks noChangeAspect="1"/>
          </p:cNvPicPr>
          <p:nvPr/>
        </p:nvPicPr>
        <p:blipFill>
          <a:blip r:embed="rId3"/>
          <a:stretch>
            <a:fillRect/>
          </a:stretch>
        </p:blipFill>
        <p:spPr>
          <a:xfrm>
            <a:off x="2091198" y="1557338"/>
            <a:ext cx="4961603" cy="2759524"/>
          </a:xfrm>
          <a:prstGeom prst="rect">
            <a:avLst/>
          </a:prstGeom>
        </p:spPr>
      </p:pic>
      <p:sp>
        <p:nvSpPr>
          <p:cNvPr id="10" name="Content Placeholder 9">
            <a:extLst>
              <a:ext uri="{FF2B5EF4-FFF2-40B4-BE49-F238E27FC236}">
                <a16:creationId xmlns:a16="http://schemas.microsoft.com/office/drawing/2014/main" id="{3FB778BB-386A-416A-A0ED-B9C07262E52B}"/>
              </a:ext>
            </a:extLst>
          </p:cNvPr>
          <p:cNvSpPr>
            <a:spLocks noGrp="1"/>
          </p:cNvSpPr>
          <p:nvPr>
            <p:ph sz="quarter" idx="13"/>
          </p:nvPr>
        </p:nvSpPr>
        <p:spPr>
          <a:xfrm>
            <a:off x="457200" y="4561550"/>
            <a:ext cx="8229600" cy="1470950"/>
          </a:xfrm>
        </p:spPr>
        <p:txBody>
          <a:bodyPr/>
          <a:lstStyle/>
          <a:p>
            <a:pPr marL="432" indent="0">
              <a:spcBef>
                <a:spcPts val="600"/>
              </a:spcBef>
              <a:buNone/>
            </a:pPr>
            <a:r>
              <a:rPr lang="en-US" sz="1600" dirty="0"/>
              <a:t>U.S. banks and other American investors also hold almost 40 percent of the national debt. Banks often hold U.S. Treasury debt as part of their reserves, as these are considered high-quality liquid assets, able to be quickly converted to cash.</a:t>
            </a:r>
          </a:p>
          <a:p>
            <a:pPr marL="432" indent="0">
              <a:spcBef>
                <a:spcPts val="600"/>
              </a:spcBef>
              <a:buNone/>
            </a:pPr>
            <a:r>
              <a:rPr lang="en-US" sz="1600" dirty="0"/>
              <a:t>The remaining 23 percent of the debt is held by foreign central banks, foreign commercial banks, and foreign investors. </a:t>
            </a:r>
          </a:p>
        </p:txBody>
      </p:sp>
    </p:spTree>
    <p:extLst>
      <p:ext uri="{BB962C8B-B14F-4D97-AF65-F5344CB8AC3E}">
        <p14:creationId xmlns:p14="http://schemas.microsoft.com/office/powerpoint/2010/main" val="156154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fade">
                                      <p:cBhvr>
                                        <p:cTn id="11" dur="500"/>
                                        <p:tgtEl>
                                          <p:spTgt spid="10">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animEffect transition="in" filter="fade">
                                      <p:cBhvr>
                                        <p:cTn id="15"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Government Debt a Problem?</a:t>
            </a:r>
            <a:endParaRPr lang="en-IN" dirty="0"/>
          </a:p>
        </p:txBody>
      </p:sp>
      <p:sp>
        <p:nvSpPr>
          <p:cNvPr id="4" name="Content Placeholder 3"/>
          <p:cNvSpPr>
            <a:spLocks noGrp="1"/>
          </p:cNvSpPr>
          <p:nvPr>
            <p:ph sz="quarter" idx="13"/>
          </p:nvPr>
        </p:nvSpPr>
        <p:spPr>
          <a:xfrm>
            <a:off x="457200" y="1556327"/>
            <a:ext cx="8229600" cy="2101273"/>
          </a:xfrm>
        </p:spPr>
        <p:txBody>
          <a:bodyPr/>
          <a:lstStyle/>
          <a:p>
            <a:pPr marL="432" indent="0">
              <a:buNone/>
            </a:pPr>
            <a:r>
              <a:rPr lang="en-US" sz="2000" dirty="0"/>
              <a:t>For now, the federal government is at no serious risk of </a:t>
            </a:r>
            <a:r>
              <a:rPr lang="en-US" sz="2000" b="1" dirty="0"/>
              <a:t>defaulting</a:t>
            </a:r>
            <a:r>
              <a:rPr lang="en-US" sz="2000" dirty="0"/>
              <a:t> on its obligations because:</a:t>
            </a:r>
          </a:p>
          <a:p>
            <a:r>
              <a:rPr lang="en-US" sz="2000" dirty="0"/>
              <a:t>The interest rate it can borrow money at is </a:t>
            </a:r>
            <a:r>
              <a:rPr lang="en-US" sz="2000" b="1" dirty="0"/>
              <a:t>relatively </a:t>
            </a:r>
            <a:r>
              <a:rPr lang="en-US" sz="2000" dirty="0"/>
              <a:t>low.</a:t>
            </a:r>
          </a:p>
          <a:p>
            <a:r>
              <a:rPr lang="en-US" sz="2000" dirty="0"/>
              <a:t>The size of the interest payments on the debt is low relative to the size of the federal budget—around 12 percent.</a:t>
            </a:r>
          </a:p>
        </p:txBody>
      </p:sp>
      <p:sp>
        <p:nvSpPr>
          <p:cNvPr id="5" name="Content Placeholder 4"/>
          <p:cNvSpPr>
            <a:spLocks noGrp="1"/>
          </p:cNvSpPr>
          <p:nvPr>
            <p:ph sz="quarter" idx="14"/>
          </p:nvPr>
        </p:nvSpPr>
        <p:spPr>
          <a:xfrm>
            <a:off x="457200" y="3793796"/>
            <a:ext cx="8020594" cy="2336800"/>
          </a:xfrm>
        </p:spPr>
        <p:txBody>
          <a:bodyPr/>
          <a:lstStyle/>
          <a:p>
            <a:pPr marL="432" indent="0">
              <a:buNone/>
            </a:pPr>
            <a:r>
              <a:rPr lang="en-US" sz="2000" dirty="0"/>
              <a:t>In the long run, a debt that increases in size relative to G</a:t>
            </a:r>
            <a:r>
              <a:rPr lang="en-US" sz="100" dirty="0"/>
              <a:t> </a:t>
            </a:r>
            <a:r>
              <a:rPr lang="en-US" sz="2000" dirty="0"/>
              <a:t>D</a:t>
            </a:r>
            <a:r>
              <a:rPr lang="en-US" sz="100" dirty="0"/>
              <a:t> </a:t>
            </a:r>
            <a:r>
              <a:rPr lang="en-US" sz="2000" dirty="0"/>
              <a:t>P can pose a problem—potentially crowding out investment, which is a key component of long-term growth.</a:t>
            </a:r>
          </a:p>
          <a:p>
            <a:r>
              <a:rPr lang="en-US" sz="2000" dirty="0"/>
              <a:t>This problem is reduced if the government debt was incurred to finance </a:t>
            </a:r>
            <a:r>
              <a:rPr lang="en-US" sz="2000" b="1" dirty="0"/>
              <a:t>infrastructure</a:t>
            </a:r>
            <a:r>
              <a:rPr lang="en-US" sz="2000" dirty="0"/>
              <a:t>, education, or research and development; these serve as a long-term investment for the economy.</a:t>
            </a:r>
          </a:p>
        </p:txBody>
      </p:sp>
    </p:spTree>
    <p:extLst>
      <p:ext uri="{BB962C8B-B14F-4D97-AF65-F5344CB8AC3E}">
        <p14:creationId xmlns:p14="http://schemas.microsoft.com/office/powerpoint/2010/main" val="4157831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Apply the Concept: Should We Stop Worrying and Love the Debt?</a:t>
            </a:r>
            <a:endParaRPr lang="en-IN" sz="3200" dirty="0"/>
          </a:p>
        </p:txBody>
      </p:sp>
      <p:sp>
        <p:nvSpPr>
          <p:cNvPr id="10" name="Content Placeholder 9">
            <a:extLst>
              <a:ext uri="{FF2B5EF4-FFF2-40B4-BE49-F238E27FC236}">
                <a16:creationId xmlns:a16="http://schemas.microsoft.com/office/drawing/2014/main" id="{3FB778BB-386A-416A-A0ED-B9C07262E52B}"/>
              </a:ext>
            </a:extLst>
          </p:cNvPr>
          <p:cNvSpPr>
            <a:spLocks noGrp="1"/>
          </p:cNvSpPr>
          <p:nvPr>
            <p:ph sz="quarter" idx="13"/>
          </p:nvPr>
        </p:nvSpPr>
        <p:spPr>
          <a:xfrm>
            <a:off x="457199" y="1552575"/>
            <a:ext cx="4000501" cy="2193925"/>
          </a:xfrm>
        </p:spPr>
        <p:txBody>
          <a:bodyPr/>
          <a:lstStyle/>
          <a:p>
            <a:pPr marL="432" indent="0">
              <a:spcBef>
                <a:spcPts val="600"/>
              </a:spcBef>
              <a:buNone/>
            </a:pPr>
            <a:r>
              <a:rPr lang="en-US" sz="1600" dirty="0">
                <a:solidFill>
                  <a:schemeClr val="tx1"/>
                </a:solidFill>
                <a:latin typeface="+mn-lt"/>
              </a:rPr>
              <a:t>The federal government can make interest payments on its debt by printing money; this leads some people to suggest a </a:t>
            </a:r>
            <a:r>
              <a:rPr lang="en-US" sz="1600" b="1" dirty="0">
                <a:solidFill>
                  <a:schemeClr val="tx1"/>
                </a:solidFill>
                <a:latin typeface="+mn-lt"/>
              </a:rPr>
              <a:t>modern monetary policy (M</a:t>
            </a:r>
            <a:r>
              <a:rPr lang="en-US" sz="100" b="1" dirty="0">
                <a:solidFill>
                  <a:schemeClr val="tx1"/>
                </a:solidFill>
                <a:latin typeface="+mn-lt"/>
              </a:rPr>
              <a:t> </a:t>
            </a:r>
            <a:r>
              <a:rPr lang="en-US" sz="1600" b="1" dirty="0" err="1">
                <a:solidFill>
                  <a:schemeClr val="tx1"/>
                </a:solidFill>
                <a:latin typeface="+mn-lt"/>
              </a:rPr>
              <a:t>M</a:t>
            </a:r>
            <a:r>
              <a:rPr lang="en-US" sz="100" b="1" dirty="0">
                <a:solidFill>
                  <a:schemeClr val="tx1"/>
                </a:solidFill>
                <a:latin typeface="+mn-lt"/>
              </a:rPr>
              <a:t> </a:t>
            </a:r>
            <a:r>
              <a:rPr lang="en-US" sz="1600" b="1" dirty="0">
                <a:solidFill>
                  <a:schemeClr val="tx1"/>
                </a:solidFill>
                <a:latin typeface="+mn-lt"/>
              </a:rPr>
              <a:t>T)</a:t>
            </a:r>
            <a:r>
              <a:rPr lang="en-US" sz="1600" dirty="0">
                <a:solidFill>
                  <a:schemeClr val="tx1"/>
                </a:solidFill>
                <a:latin typeface="+mn-lt"/>
              </a:rPr>
              <a:t> under which debt is unimportant.</a:t>
            </a:r>
          </a:p>
          <a:p>
            <a:pPr indent="-255600">
              <a:spcBef>
                <a:spcPts val="600"/>
              </a:spcBef>
            </a:pPr>
            <a:r>
              <a:rPr lang="en-US" sz="1600" dirty="0">
                <a:solidFill>
                  <a:schemeClr val="tx1"/>
                </a:solidFill>
                <a:latin typeface="+mn-lt"/>
              </a:rPr>
              <a:t>Monetary policy is ineffective, they claim, because private spending is not much affected by interest rates.</a:t>
            </a:r>
          </a:p>
        </p:txBody>
      </p:sp>
      <p:sp>
        <p:nvSpPr>
          <p:cNvPr id="12" name="Content Placeholder 11">
            <a:extLst>
              <a:ext uri="{FF2B5EF4-FFF2-40B4-BE49-F238E27FC236}">
                <a16:creationId xmlns:a16="http://schemas.microsoft.com/office/drawing/2014/main" id="{C033E25C-9A08-4BBD-8B23-20E38E81DE0E}"/>
              </a:ext>
            </a:extLst>
          </p:cNvPr>
          <p:cNvSpPr>
            <a:spLocks noGrp="1"/>
          </p:cNvSpPr>
          <p:nvPr>
            <p:ph sz="quarter" idx="15"/>
          </p:nvPr>
        </p:nvSpPr>
        <p:spPr>
          <a:xfrm>
            <a:off x="457201" y="3968151"/>
            <a:ext cx="4000500" cy="2178649"/>
          </a:xfrm>
        </p:spPr>
        <p:txBody>
          <a:bodyPr/>
          <a:lstStyle/>
          <a:p>
            <a:pPr marL="432" indent="0">
              <a:spcBef>
                <a:spcPts val="600"/>
              </a:spcBef>
              <a:buNone/>
            </a:pPr>
            <a:r>
              <a:rPr lang="en-US" sz="1600" dirty="0">
                <a:solidFill>
                  <a:schemeClr val="tx1"/>
                </a:solidFill>
              </a:rPr>
              <a:t>They argue that large deficits should not deter politicians from addressing “languishing labor-force participation rates, slow economic growth, persistent poverty,” etc.</a:t>
            </a:r>
          </a:p>
          <a:p>
            <a:pPr marL="432" indent="0">
              <a:spcBef>
                <a:spcPts val="600"/>
              </a:spcBef>
              <a:buNone/>
            </a:pPr>
            <a:r>
              <a:rPr lang="en-US" sz="1600" dirty="0">
                <a:solidFill>
                  <a:schemeClr val="tx1"/>
                </a:solidFill>
              </a:rPr>
              <a:t>These views are not shared by most mainstream economists, who warn this approach will bring high inflation.</a:t>
            </a:r>
          </a:p>
        </p:txBody>
      </p:sp>
      <p:pic>
        <p:nvPicPr>
          <p:cNvPr id="3" name="Picture 2" descr="The National Debt Clock, mounted in Time Square, displays the current dollar amount of the national debt."/>
          <p:cNvPicPr>
            <a:picLocks noChangeAspect="1"/>
          </p:cNvPicPr>
          <p:nvPr/>
        </p:nvPicPr>
        <p:blipFill>
          <a:blip r:embed="rId2"/>
          <a:stretch>
            <a:fillRect/>
          </a:stretch>
        </p:blipFill>
        <p:spPr>
          <a:xfrm>
            <a:off x="4871454" y="2002083"/>
            <a:ext cx="3804234" cy="2859272"/>
          </a:xfrm>
          <a:prstGeom prst="rect">
            <a:avLst/>
          </a:prstGeom>
        </p:spPr>
      </p:pic>
    </p:spTree>
    <p:extLst>
      <p:ext uri="{BB962C8B-B14F-4D97-AF65-F5344CB8AC3E}">
        <p14:creationId xmlns:p14="http://schemas.microsoft.com/office/powerpoint/2010/main" val="3776573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fade">
                                      <p:cBhvr>
                                        <p:cTn id="11" dur="500"/>
                                        <p:tgtEl>
                                          <p:spTgt spid="10">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500"/>
                                        <p:tgtEl>
                                          <p:spTgt spid="12">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
                                            <p:txEl>
                                              <p:pRg st="1" end="1"/>
                                            </p:txEl>
                                          </p:spTgt>
                                        </p:tgtEl>
                                        <p:attrNameLst>
                                          <p:attrName>style.visibility</p:attrName>
                                        </p:attrNameLst>
                                      </p:cBhvr>
                                      <p:to>
                                        <p:strVal val="visible"/>
                                      </p:to>
                                    </p:set>
                                    <p:animEffect transition="in" filter="fade">
                                      <p:cBhvr>
                                        <p:cTn id="19" dur="500"/>
                                        <p:tgtEl>
                                          <p:spTgt spid="12">
                                            <p:txEl>
                                              <p:p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2"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16.7 Long-Run Fiscal Policy and Economic Growth</a:t>
            </a:r>
            <a:endParaRPr lang="en-IN" sz="3200" dirty="0"/>
          </a:p>
        </p:txBody>
      </p:sp>
      <p:sp>
        <p:nvSpPr>
          <p:cNvPr id="4" name="Content Placeholder 3"/>
          <p:cNvSpPr>
            <a:spLocks noGrp="1"/>
          </p:cNvSpPr>
          <p:nvPr>
            <p:ph sz="quarter" idx="13"/>
          </p:nvPr>
        </p:nvSpPr>
        <p:spPr>
          <a:xfrm>
            <a:off x="457199" y="1552575"/>
            <a:ext cx="6596743" cy="537482"/>
          </a:xfrm>
        </p:spPr>
        <p:txBody>
          <a:bodyPr/>
          <a:lstStyle/>
          <a:p>
            <a:pPr marL="432" indent="0">
              <a:buNone/>
            </a:pPr>
            <a:r>
              <a:rPr lang="en-US" sz="2000" b="1" dirty="0">
                <a:solidFill>
                  <a:schemeClr val="tx1"/>
                </a:solidFill>
              </a:rPr>
              <a:t>Discuss the effects of fiscal policy in the long run.</a:t>
            </a:r>
          </a:p>
        </p:txBody>
      </p:sp>
      <p:sp>
        <p:nvSpPr>
          <p:cNvPr id="5" name="Content Placeholder 4"/>
          <p:cNvSpPr>
            <a:spLocks noGrp="1"/>
          </p:cNvSpPr>
          <p:nvPr>
            <p:ph sz="quarter" idx="14"/>
          </p:nvPr>
        </p:nvSpPr>
        <p:spPr>
          <a:xfrm>
            <a:off x="457200" y="2146010"/>
            <a:ext cx="8232128" cy="2898263"/>
          </a:xfrm>
        </p:spPr>
        <p:txBody>
          <a:bodyPr/>
          <a:lstStyle/>
          <a:p>
            <a:pPr marL="432" indent="0">
              <a:buNone/>
            </a:pPr>
            <a:r>
              <a:rPr lang="en-US" sz="2200" dirty="0">
                <a:solidFill>
                  <a:schemeClr val="tx1"/>
                </a:solidFill>
              </a:rPr>
              <a:t>The fiscal policy we have concentrated on so far was intended to address short-run goals of stabilizing the economy.</a:t>
            </a:r>
          </a:p>
          <a:p>
            <a:r>
              <a:rPr lang="en-US" sz="2200" dirty="0">
                <a:solidFill>
                  <a:schemeClr val="tx1"/>
                </a:solidFill>
              </a:rPr>
              <a:t>But other fiscal policy actions are intended to have long-run impacts on potential G</a:t>
            </a:r>
            <a:r>
              <a:rPr lang="en-US" sz="100" dirty="0">
                <a:solidFill>
                  <a:schemeClr val="tx1"/>
                </a:solidFill>
              </a:rPr>
              <a:t> </a:t>
            </a:r>
            <a:r>
              <a:rPr lang="en-US" sz="2200" dirty="0">
                <a:solidFill>
                  <a:schemeClr val="tx1"/>
                </a:solidFill>
              </a:rPr>
              <a:t>D</a:t>
            </a:r>
            <a:r>
              <a:rPr lang="en-US" sz="100" dirty="0">
                <a:solidFill>
                  <a:schemeClr val="tx1"/>
                </a:solidFill>
              </a:rPr>
              <a:t> </a:t>
            </a:r>
            <a:r>
              <a:rPr lang="en-US" sz="2200" dirty="0">
                <a:solidFill>
                  <a:schemeClr val="tx1"/>
                </a:solidFill>
              </a:rPr>
              <a:t>P—that is, on </a:t>
            </a:r>
            <a:r>
              <a:rPr lang="en-US" sz="2200" b="1" dirty="0">
                <a:solidFill>
                  <a:schemeClr val="tx1"/>
                </a:solidFill>
              </a:rPr>
              <a:t>aggregate supply</a:t>
            </a:r>
            <a:r>
              <a:rPr lang="en-US" sz="2200" dirty="0">
                <a:solidFill>
                  <a:schemeClr val="tx1"/>
                </a:solidFill>
              </a:rPr>
              <a:t>, rather than </a:t>
            </a:r>
            <a:r>
              <a:rPr lang="en-US" sz="2200" b="1" dirty="0">
                <a:solidFill>
                  <a:schemeClr val="tx1"/>
                </a:solidFill>
              </a:rPr>
              <a:t>aggregate demand.</a:t>
            </a:r>
          </a:p>
          <a:p>
            <a:r>
              <a:rPr lang="en-US" sz="2200" dirty="0">
                <a:solidFill>
                  <a:schemeClr val="tx1"/>
                </a:solidFill>
              </a:rPr>
              <a:t>Hence these actions are often referred to as </a:t>
            </a:r>
            <a:r>
              <a:rPr lang="en-US" sz="2200" b="1" dirty="0">
                <a:solidFill>
                  <a:schemeClr val="tx1"/>
                </a:solidFill>
              </a:rPr>
              <a:t>supply-side economics</a:t>
            </a:r>
            <a:r>
              <a:rPr lang="en-US" sz="2200" dirty="0">
                <a:solidFill>
                  <a:schemeClr val="tx1"/>
                </a:solidFill>
              </a:rPr>
              <a:t>.</a:t>
            </a:r>
          </a:p>
        </p:txBody>
      </p:sp>
      <p:sp>
        <p:nvSpPr>
          <p:cNvPr id="7" name="Content Placeholder 6"/>
          <p:cNvSpPr>
            <a:spLocks noGrp="1"/>
          </p:cNvSpPr>
          <p:nvPr>
            <p:ph sz="quarter" idx="16"/>
          </p:nvPr>
        </p:nvSpPr>
        <p:spPr>
          <a:xfrm>
            <a:off x="457200" y="5153117"/>
            <a:ext cx="8232128" cy="926136"/>
          </a:xfrm>
        </p:spPr>
        <p:txBody>
          <a:bodyPr/>
          <a:lstStyle/>
          <a:p>
            <a:pPr marL="432" indent="0">
              <a:buNone/>
            </a:pPr>
            <a:r>
              <a:rPr lang="en-US" sz="2200" dirty="0">
                <a:solidFill>
                  <a:schemeClr val="tx1"/>
                </a:solidFill>
              </a:rPr>
              <a:t>Most of these policies are based on changing taxes in order to increase incentives to work, save, invest, and start a business.</a:t>
            </a:r>
          </a:p>
        </p:txBody>
      </p:sp>
    </p:spTree>
    <p:extLst>
      <p:ext uri="{BB962C8B-B14F-4D97-AF65-F5344CB8AC3E}">
        <p14:creationId xmlns:p14="http://schemas.microsoft.com/office/powerpoint/2010/main" val="1982388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Effect transition="in" filter="fade">
                                      <p:cBhvr>
                                        <p:cTn id="23"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386354" cy="1097279"/>
          </a:xfrm>
        </p:spPr>
        <p:txBody>
          <a:bodyPr/>
          <a:lstStyle/>
          <a:p>
            <a:r>
              <a:rPr lang="en-US" sz="2800" dirty="0">
                <a:solidFill>
                  <a:schemeClr val="tx2"/>
                </a:solidFill>
              </a:rPr>
              <a:t>Figure 16.1 The Federal Government’s Share of Total Government Expenditures, 1929–2022</a:t>
            </a:r>
            <a:endParaRPr lang="en-IN" sz="2800" dirty="0">
              <a:solidFill>
                <a:schemeClr val="tx2"/>
              </a:solidFill>
            </a:endParaRPr>
          </a:p>
        </p:txBody>
      </p:sp>
      <p:pic>
        <p:nvPicPr>
          <p:cNvPr id="7" name="Picture 6" descr="A graph depicts the federal government’s share of total government expenditures between 1929 and 2022. For long description in Notes pane, press F6.">
            <a:extLst>
              <a:ext uri="{FF2B5EF4-FFF2-40B4-BE49-F238E27FC236}">
                <a16:creationId xmlns:a16="http://schemas.microsoft.com/office/drawing/2014/main" id="{C7A658CD-9AC6-A2F7-5457-A1914D4945A1}"/>
              </a:ext>
            </a:extLst>
          </p:cNvPr>
          <p:cNvPicPr>
            <a:picLocks noChangeAspect="1"/>
          </p:cNvPicPr>
          <p:nvPr/>
        </p:nvPicPr>
        <p:blipFill>
          <a:blip r:embed="rId3"/>
          <a:stretch>
            <a:fillRect/>
          </a:stretch>
        </p:blipFill>
        <p:spPr>
          <a:xfrm>
            <a:off x="959945" y="1604513"/>
            <a:ext cx="7224110" cy="2980055"/>
          </a:xfrm>
          <a:prstGeom prst="rect">
            <a:avLst/>
          </a:prstGeom>
        </p:spPr>
      </p:pic>
      <p:sp>
        <p:nvSpPr>
          <p:cNvPr id="6" name="Content Placeholder 5"/>
          <p:cNvSpPr>
            <a:spLocks noGrp="1"/>
          </p:cNvSpPr>
          <p:nvPr>
            <p:ph sz="quarter" idx="15"/>
          </p:nvPr>
        </p:nvSpPr>
        <p:spPr>
          <a:xfrm>
            <a:off x="468313" y="4984337"/>
            <a:ext cx="8218487" cy="1273587"/>
          </a:xfrm>
        </p:spPr>
        <p:txBody>
          <a:bodyPr/>
          <a:lstStyle/>
          <a:p>
            <a:pPr marL="432" indent="0">
              <a:buNone/>
            </a:pPr>
            <a:r>
              <a:rPr lang="en-US" sz="2200" dirty="0"/>
              <a:t>Before the Great Depression of the 1930s, most government spending was at the state or local level; now the federal government’s share is two-thirds to three-quarters.</a:t>
            </a:r>
          </a:p>
        </p:txBody>
      </p:sp>
    </p:spTree>
    <p:extLst>
      <p:ext uri="{BB962C8B-B14F-4D97-AF65-F5344CB8AC3E}">
        <p14:creationId xmlns:p14="http://schemas.microsoft.com/office/powerpoint/2010/main" val="3938312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523018" cy="1097279"/>
          </a:xfrm>
        </p:spPr>
        <p:txBody>
          <a:bodyPr/>
          <a:lstStyle/>
          <a:p>
            <a:r>
              <a:rPr lang="en-US" sz="3200" dirty="0"/>
              <a:t>Explaining Long-Run Increases in Real G</a:t>
            </a:r>
            <a:r>
              <a:rPr lang="en-US" sz="100" dirty="0"/>
              <a:t> </a:t>
            </a:r>
            <a:r>
              <a:rPr lang="en-US" sz="3200" dirty="0"/>
              <a:t>D</a:t>
            </a:r>
            <a:r>
              <a:rPr lang="en-US" sz="100" dirty="0"/>
              <a:t> </a:t>
            </a:r>
            <a:r>
              <a:rPr lang="en-US" sz="3200" dirty="0"/>
              <a:t>P</a:t>
            </a:r>
            <a:endParaRPr lang="en-IN" sz="3200" dirty="0"/>
          </a:p>
        </p:txBody>
      </p:sp>
      <p:sp>
        <p:nvSpPr>
          <p:cNvPr id="4" name="Content Placeholder 3"/>
          <p:cNvSpPr>
            <a:spLocks noGrp="1"/>
          </p:cNvSpPr>
          <p:nvPr>
            <p:ph sz="quarter" idx="13"/>
          </p:nvPr>
        </p:nvSpPr>
        <p:spPr>
          <a:xfrm>
            <a:off x="457200" y="1552575"/>
            <a:ext cx="8232128" cy="1760642"/>
          </a:xfrm>
        </p:spPr>
        <p:txBody>
          <a:bodyPr/>
          <a:lstStyle/>
          <a:p>
            <a:pPr marL="432" indent="0">
              <a:buNone/>
            </a:pPr>
            <a:r>
              <a:rPr lang="en-US" sz="2000" dirty="0"/>
              <a:t>The long-run growth rate of real G</a:t>
            </a:r>
            <a:r>
              <a:rPr lang="en-US" sz="100" dirty="0"/>
              <a:t> </a:t>
            </a:r>
            <a:r>
              <a:rPr lang="en-US" sz="2000" dirty="0"/>
              <a:t>D</a:t>
            </a:r>
            <a:r>
              <a:rPr lang="en-US" sz="100" dirty="0"/>
              <a:t> </a:t>
            </a:r>
            <a:r>
              <a:rPr lang="en-US" sz="2000" dirty="0"/>
              <a:t>P depends primarily on:</a:t>
            </a:r>
          </a:p>
          <a:p>
            <a:pPr marL="432000" indent="-432000">
              <a:buFont typeface="+mj-lt"/>
              <a:buAutoNum type="arabicPeriod"/>
            </a:pPr>
            <a:r>
              <a:rPr lang="en-US" sz="2000" dirty="0"/>
              <a:t>The growth in the number of hours worked</a:t>
            </a:r>
          </a:p>
          <a:p>
            <a:pPr marL="432000" indent="-432000">
              <a:buFont typeface="+mj-lt"/>
              <a:buAutoNum type="arabicPeriod"/>
            </a:pPr>
            <a:r>
              <a:rPr lang="en-US" sz="2000" dirty="0"/>
              <a:t>The growth rate of labor productivity as measured by the growth in real G</a:t>
            </a:r>
            <a:r>
              <a:rPr lang="en-US" sz="100" dirty="0"/>
              <a:t> </a:t>
            </a:r>
            <a:r>
              <a:rPr lang="en-US" sz="2000" dirty="0"/>
              <a:t>D</a:t>
            </a:r>
            <a:r>
              <a:rPr lang="en-US" sz="100" dirty="0"/>
              <a:t> </a:t>
            </a:r>
            <a:r>
              <a:rPr lang="en-US" sz="2000" dirty="0"/>
              <a:t>P per hour worked.</a:t>
            </a:r>
          </a:p>
        </p:txBody>
      </p:sp>
      <p:sp>
        <p:nvSpPr>
          <p:cNvPr id="5" name="Content Placeholder 4"/>
          <p:cNvSpPr>
            <a:spLocks noGrp="1"/>
          </p:cNvSpPr>
          <p:nvPr>
            <p:ph sz="quarter" idx="14"/>
          </p:nvPr>
        </p:nvSpPr>
        <p:spPr>
          <a:xfrm>
            <a:off x="457200" y="3443843"/>
            <a:ext cx="1929740" cy="451263"/>
          </a:xfrm>
        </p:spPr>
        <p:txBody>
          <a:bodyPr/>
          <a:lstStyle/>
          <a:p>
            <a:pPr marL="432" indent="0">
              <a:buNone/>
            </a:pPr>
            <a:r>
              <a:rPr lang="en-US" sz="2000" dirty="0"/>
              <a:t>We can write:</a:t>
            </a:r>
          </a:p>
        </p:txBody>
      </p:sp>
      <p:graphicFrame>
        <p:nvGraphicFramePr>
          <p:cNvPr id="8" name="Object 7" descr="Real G D P = hours worked times left parenthesis real G D P divided by hours worked right parenthesis."/>
          <p:cNvGraphicFramePr>
            <a:graphicFrameLocks noChangeAspect="1"/>
          </p:cNvGraphicFramePr>
          <p:nvPr>
            <p:extLst>
              <p:ext uri="{D42A27DB-BD31-4B8C-83A1-F6EECF244321}">
                <p14:modId xmlns:p14="http://schemas.microsoft.com/office/powerpoint/2010/main" val="2951379088"/>
              </p:ext>
            </p:extLst>
          </p:nvPr>
        </p:nvGraphicFramePr>
        <p:xfrm>
          <a:off x="541850" y="4126301"/>
          <a:ext cx="5892800" cy="280988"/>
        </p:xfrm>
        <a:graphic>
          <a:graphicData uri="http://schemas.openxmlformats.org/presentationml/2006/ole">
            <mc:AlternateContent xmlns:mc="http://schemas.openxmlformats.org/markup-compatibility/2006">
              <mc:Choice xmlns:v="urn:schemas-microsoft-com:vml" Requires="v">
                <p:oleObj name="Equation" r:id="rId2" imgW="8458200" imgH="406080" progId="Equation.DSMT4">
                  <p:embed/>
                </p:oleObj>
              </mc:Choice>
              <mc:Fallback>
                <p:oleObj name="Equation" r:id="rId2" imgW="8458200" imgH="406080" progId="Equation.DSMT4">
                  <p:embed/>
                  <p:pic>
                    <p:nvPicPr>
                      <p:cNvPr id="8" name="Object 7" descr="Real G D P = hours worked times left parenthesis real G D P divided by hours worked right parenthesis."/>
                      <p:cNvPicPr/>
                      <p:nvPr/>
                    </p:nvPicPr>
                    <p:blipFill>
                      <a:blip r:embed="rId3"/>
                      <a:stretch>
                        <a:fillRect/>
                      </a:stretch>
                    </p:blipFill>
                    <p:spPr>
                      <a:xfrm>
                        <a:off x="541850" y="4126301"/>
                        <a:ext cx="5892800" cy="280988"/>
                      </a:xfrm>
                      <a:prstGeom prst="rect">
                        <a:avLst/>
                      </a:prstGeom>
                    </p:spPr>
                  </p:pic>
                </p:oleObj>
              </mc:Fallback>
            </mc:AlternateContent>
          </a:graphicData>
        </a:graphic>
      </p:graphicFrame>
      <p:sp>
        <p:nvSpPr>
          <p:cNvPr id="6" name="Content Placeholder 5"/>
          <p:cNvSpPr>
            <a:spLocks noGrp="1"/>
          </p:cNvSpPr>
          <p:nvPr>
            <p:ph sz="quarter" idx="15"/>
          </p:nvPr>
        </p:nvSpPr>
        <p:spPr>
          <a:xfrm>
            <a:off x="457200" y="4555358"/>
            <a:ext cx="2440379" cy="491652"/>
          </a:xfrm>
        </p:spPr>
        <p:txBody>
          <a:bodyPr/>
          <a:lstStyle/>
          <a:p>
            <a:pPr marL="432" indent="0">
              <a:buNone/>
            </a:pPr>
            <a:r>
              <a:rPr lang="en-US" sz="2000" dirty="0"/>
              <a:t>or in growth terms:</a:t>
            </a:r>
          </a:p>
        </p:txBody>
      </p:sp>
      <p:sp>
        <p:nvSpPr>
          <p:cNvPr id="7" name="Content Placeholder 6"/>
          <p:cNvSpPr>
            <a:spLocks noGrp="1"/>
          </p:cNvSpPr>
          <p:nvPr>
            <p:ph sz="quarter" idx="16"/>
          </p:nvPr>
        </p:nvSpPr>
        <p:spPr>
          <a:xfrm>
            <a:off x="457200" y="5153117"/>
            <a:ext cx="8232128" cy="796421"/>
          </a:xfrm>
        </p:spPr>
        <p:txBody>
          <a:bodyPr/>
          <a:lstStyle/>
          <a:p>
            <a:pPr marL="432" indent="0">
              <a:buNone/>
            </a:pPr>
            <a:r>
              <a:rPr lang="en-US" sz="2000" dirty="0"/>
              <a:t>Growth rate of real G</a:t>
            </a:r>
            <a:r>
              <a:rPr lang="en-US" sz="100" dirty="0"/>
              <a:t> </a:t>
            </a:r>
            <a:r>
              <a:rPr lang="en-US" sz="2000" dirty="0"/>
              <a:t>D</a:t>
            </a:r>
            <a:r>
              <a:rPr lang="en-US" sz="100" dirty="0"/>
              <a:t> </a:t>
            </a:r>
            <a:r>
              <a:rPr lang="en-US" sz="2000" dirty="0"/>
              <a:t>P = Growth rate of hours worked + Growth rate of labor productivity</a:t>
            </a:r>
          </a:p>
        </p:txBody>
      </p:sp>
    </p:spTree>
    <p:extLst>
      <p:ext uri="{BB962C8B-B14F-4D97-AF65-F5344CB8AC3E}">
        <p14:creationId xmlns:p14="http://schemas.microsoft.com/office/powerpoint/2010/main" val="2476743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500"/>
                                        <p:tgtEl>
                                          <p:spTgt spid="6">
                                            <p:txEl>
                                              <p:pRg st="0" end="0"/>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Effect transition="in" filter="fade">
                                      <p:cBhvr>
                                        <p:cTn id="3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7"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7A6920-F262-498B-897E-AD51904BD74A}"/>
              </a:ext>
            </a:extLst>
          </p:cNvPr>
          <p:cNvSpPr>
            <a:spLocks noGrp="1"/>
          </p:cNvSpPr>
          <p:nvPr>
            <p:ph type="title"/>
          </p:nvPr>
        </p:nvSpPr>
        <p:spPr/>
        <p:txBody>
          <a:bodyPr/>
          <a:lstStyle/>
          <a:p>
            <a:r>
              <a:rPr lang="en-US" sz="3200" dirty="0">
                <a:solidFill>
                  <a:schemeClr val="tx2"/>
                </a:solidFill>
              </a:rPr>
              <a:t>Table 16.4 The Basis for the C</a:t>
            </a:r>
            <a:r>
              <a:rPr lang="en-US" sz="100" dirty="0">
                <a:solidFill>
                  <a:schemeClr val="tx2"/>
                </a:solidFill>
              </a:rPr>
              <a:t> </a:t>
            </a:r>
            <a:r>
              <a:rPr lang="en-US" sz="3200" dirty="0">
                <a:solidFill>
                  <a:schemeClr val="tx2"/>
                </a:solidFill>
              </a:rPr>
              <a:t>B</a:t>
            </a:r>
            <a:r>
              <a:rPr lang="en-US" sz="100" dirty="0">
                <a:solidFill>
                  <a:schemeClr val="tx2"/>
                </a:solidFill>
              </a:rPr>
              <a:t> </a:t>
            </a:r>
            <a:r>
              <a:rPr lang="en-US" sz="3200" dirty="0">
                <a:solidFill>
                  <a:schemeClr val="tx2"/>
                </a:solidFill>
              </a:rPr>
              <a:t>O’s Estimate of Real G</a:t>
            </a:r>
            <a:r>
              <a:rPr lang="en-US" sz="100" dirty="0">
                <a:solidFill>
                  <a:schemeClr val="tx2"/>
                </a:solidFill>
              </a:rPr>
              <a:t> </a:t>
            </a:r>
            <a:r>
              <a:rPr lang="en-US" sz="3200" dirty="0">
                <a:solidFill>
                  <a:schemeClr val="tx2"/>
                </a:solidFill>
              </a:rPr>
              <a:t>D</a:t>
            </a:r>
            <a:r>
              <a:rPr lang="en-US" sz="100" dirty="0">
                <a:solidFill>
                  <a:schemeClr val="tx2"/>
                </a:solidFill>
              </a:rPr>
              <a:t> </a:t>
            </a:r>
            <a:r>
              <a:rPr lang="en-US" sz="3200" dirty="0">
                <a:solidFill>
                  <a:schemeClr val="tx2"/>
                </a:solidFill>
              </a:rPr>
              <a:t>P Growth, 2023–2053</a:t>
            </a:r>
            <a:endParaRPr lang="en-IN" sz="3200" dirty="0">
              <a:solidFill>
                <a:schemeClr val="tx2"/>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1302470047"/>
              </p:ext>
            </p:extLst>
          </p:nvPr>
        </p:nvGraphicFramePr>
        <p:xfrm>
          <a:off x="468311" y="1552575"/>
          <a:ext cx="8207376" cy="3258240"/>
        </p:xfrm>
        <a:graphic>
          <a:graphicData uri="http://schemas.openxmlformats.org/drawingml/2006/table">
            <a:tbl>
              <a:tblPr firstRow="1" bandRow="1">
                <a:tableStyleId>{2D5ABB26-0587-4C30-8999-92F81FD0307C}</a:tableStyleId>
              </a:tblPr>
              <a:tblGrid>
                <a:gridCol w="1255386">
                  <a:extLst>
                    <a:ext uri="{9D8B030D-6E8A-4147-A177-3AD203B41FA5}">
                      <a16:colId xmlns:a16="http://schemas.microsoft.com/office/drawing/2014/main" val="3863980942"/>
                    </a:ext>
                  </a:extLst>
                </a:gridCol>
                <a:gridCol w="1616403">
                  <a:extLst>
                    <a:ext uri="{9D8B030D-6E8A-4147-A177-3AD203B41FA5}">
                      <a16:colId xmlns:a16="http://schemas.microsoft.com/office/drawing/2014/main" val="2837384976"/>
                    </a:ext>
                  </a:extLst>
                </a:gridCol>
                <a:gridCol w="5335587">
                  <a:extLst>
                    <a:ext uri="{9D8B030D-6E8A-4147-A177-3AD203B41FA5}">
                      <a16:colId xmlns:a16="http://schemas.microsoft.com/office/drawing/2014/main" val="1959529105"/>
                    </a:ext>
                  </a:extLst>
                </a:gridCol>
              </a:tblGrid>
              <a:tr h="525490">
                <a:tc>
                  <a:txBody>
                    <a:bodyPr/>
                    <a:lstStyle/>
                    <a:p>
                      <a:pPr algn="l"/>
                      <a:r>
                        <a:rPr lang="en-US" sz="1600" b="1" i="0" u="none" strike="noStrike" cap="none" baseline="0" dirty="0">
                          <a:solidFill>
                            <a:schemeClr val="tx1"/>
                          </a:solidFill>
                          <a:latin typeface="+mn-lt"/>
                          <a:ea typeface="+mn-ea"/>
                          <a:cs typeface="+mn-cs"/>
                          <a:sym typeface="Arial"/>
                        </a:rPr>
                        <a:t>Variable</a:t>
                      </a:r>
                      <a:endParaRPr lang="en-US" sz="1800" b="0" i="0" u="none" strike="noStrike" cap="none" baseline="0" dirty="0">
                        <a:solidFill>
                          <a:schemeClr val="tx1"/>
                        </a:solidFill>
                        <a:latin typeface="+mn-lt"/>
                        <a:ea typeface="+mn-ea"/>
                        <a:cs typeface="+mn-cs"/>
                        <a:sym typeface="Arial"/>
                      </a:endParaRPr>
                    </a:p>
                  </a:txBody>
                  <a:tcPr marL="72000" marR="72000" marT="72000" marB="72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1" algn="l" fontAlgn="b"/>
                      <a:r>
                        <a:rPr lang="en-US" sz="1600" b="1" i="0" u="none" strike="noStrike" dirty="0">
                          <a:solidFill>
                            <a:schemeClr val="tx1"/>
                          </a:solidFill>
                          <a:effectLst/>
                          <a:latin typeface="+mn-lt"/>
                        </a:rPr>
                        <a:t>Average Annual</a:t>
                      </a:r>
                    </a:p>
                    <a:p>
                      <a:pPr lvl="1" algn="l" fontAlgn="b"/>
                      <a:r>
                        <a:rPr lang="en-US" sz="1600" b="1" i="0" u="none" strike="noStrike" dirty="0">
                          <a:solidFill>
                            <a:schemeClr val="tx1"/>
                          </a:solidFill>
                          <a:effectLst/>
                          <a:latin typeface="+mn-lt"/>
                        </a:rPr>
                        <a:t>Growth Rate</a:t>
                      </a:r>
                    </a:p>
                  </a:txBody>
                  <a:tcPr marL="72000" marR="72000" marT="72000" marB="72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1" algn="l" fontAlgn="b"/>
                      <a:r>
                        <a:rPr lang="en-US" sz="1600" b="1" i="0" u="none" strike="noStrike" dirty="0">
                          <a:solidFill>
                            <a:schemeClr val="tx1"/>
                          </a:solidFill>
                          <a:effectLst/>
                          <a:latin typeface="+mn-lt"/>
                        </a:rPr>
                        <a:t>Explanation</a:t>
                      </a:r>
                    </a:p>
                  </a:txBody>
                  <a:tcPr marL="72000" marR="72000" marT="72000" marB="72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6346318"/>
                  </a:ext>
                </a:extLst>
              </a:tr>
              <a:tr h="853562">
                <a:tc>
                  <a:txBody>
                    <a:bodyPr/>
                    <a:lstStyle/>
                    <a:p>
                      <a:pPr lvl="1" algn="l" fontAlgn="t"/>
                      <a:r>
                        <a:rPr lang="en-US" sz="1600" b="0" i="0" u="none" strike="noStrike" dirty="0">
                          <a:solidFill>
                            <a:schemeClr val="tx1"/>
                          </a:solidFill>
                          <a:effectLst/>
                          <a:latin typeface="+mn-lt"/>
                        </a:rPr>
                        <a:t>Hours worked</a:t>
                      </a: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1" algn="ctr" fontAlgn="t"/>
                      <a:r>
                        <a:rPr lang="en-US" sz="1600" b="0" i="0" u="none" strike="noStrike" dirty="0">
                          <a:solidFill>
                            <a:schemeClr val="tx1"/>
                          </a:solidFill>
                          <a:effectLst/>
                          <a:latin typeface="+mn-lt"/>
                        </a:rPr>
                        <a:t>0.3%</a:t>
                      </a: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1" algn="l" fontAlgn="t"/>
                      <a:r>
                        <a:rPr lang="en-US" sz="1600" b="0" i="0" u="none" strike="noStrike" dirty="0">
                          <a:solidFill>
                            <a:schemeClr val="tx1"/>
                          </a:solidFill>
                          <a:effectLst/>
                          <a:latin typeface="+mn-lt"/>
                        </a:rPr>
                        <a:t>Declining employment–population ratio due to aging of the population and the long-run trend of slowly declining average hours worked</a:t>
                      </a: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9618198"/>
                  </a:ext>
                </a:extLst>
              </a:tr>
              <a:tr h="728338">
                <a:tc>
                  <a:txBody>
                    <a:bodyPr/>
                    <a:lstStyle/>
                    <a:p>
                      <a:pPr lvl="1" algn="l" fontAlgn="t"/>
                      <a:r>
                        <a:rPr lang="en-US" sz="1600" b="0" i="0" u="none" strike="noStrike" dirty="0">
                          <a:solidFill>
                            <a:schemeClr val="tx1"/>
                          </a:solidFill>
                          <a:effectLst/>
                          <a:latin typeface="+mn-lt"/>
                        </a:rPr>
                        <a:t>Labor productivity</a:t>
                      </a: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1" algn="ctr" fontAlgn="t"/>
                      <a:r>
                        <a:rPr lang="en-US" sz="1600" b="0" i="0" u="none" strike="noStrike" dirty="0">
                          <a:solidFill>
                            <a:schemeClr val="tx1"/>
                          </a:solidFill>
                          <a:effectLst/>
                          <a:latin typeface="+mn-lt"/>
                        </a:rPr>
                        <a:t>1.3</a:t>
                      </a: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1" algn="l" fontAlgn="t"/>
                      <a:r>
                        <a:rPr lang="en-US" sz="1600" b="0" i="0" u="none" strike="noStrike" dirty="0">
                          <a:solidFill>
                            <a:schemeClr val="tx1"/>
                          </a:solidFill>
                          <a:effectLst/>
                          <a:latin typeface="+mn-lt"/>
                        </a:rPr>
                        <a:t>Productivity growth increasing from the slow rate of 2006–2016 but not returning to the fast rate of 1996–2005</a:t>
                      </a: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529247"/>
                  </a:ext>
                </a:extLst>
              </a:tr>
              <a:tr h="594536">
                <a:tc>
                  <a:txBody>
                    <a:bodyPr/>
                    <a:lstStyle/>
                    <a:p>
                      <a:pPr lvl="1" algn="l" fontAlgn="t"/>
                      <a:r>
                        <a:rPr lang="en-US" sz="1600" b="1" i="0" u="none" strike="noStrike" dirty="0">
                          <a:solidFill>
                            <a:schemeClr val="tx1"/>
                          </a:solidFill>
                          <a:effectLst/>
                          <a:latin typeface="+mn-lt"/>
                        </a:rPr>
                        <a:t>Real G</a:t>
                      </a:r>
                      <a:r>
                        <a:rPr lang="en-US" sz="200" b="1" i="0" u="none" strike="noStrike" dirty="0">
                          <a:solidFill>
                            <a:schemeClr val="tx1"/>
                          </a:solidFill>
                          <a:effectLst/>
                          <a:latin typeface="+mn-lt"/>
                        </a:rPr>
                        <a:t> </a:t>
                      </a:r>
                      <a:r>
                        <a:rPr lang="en-US" sz="1600" b="1" i="0" u="none" strike="noStrike" dirty="0">
                          <a:solidFill>
                            <a:schemeClr val="tx1"/>
                          </a:solidFill>
                          <a:effectLst/>
                          <a:latin typeface="+mn-lt"/>
                        </a:rPr>
                        <a:t>D</a:t>
                      </a:r>
                      <a:r>
                        <a:rPr lang="en-US" sz="200" b="1" i="0" u="none" strike="noStrike" dirty="0">
                          <a:solidFill>
                            <a:schemeClr val="tx1"/>
                          </a:solidFill>
                          <a:effectLst/>
                          <a:latin typeface="+mn-lt"/>
                        </a:rPr>
                        <a:t> </a:t>
                      </a:r>
                      <a:r>
                        <a:rPr lang="en-US" sz="1600" b="1" i="0" u="none" strike="noStrike" dirty="0">
                          <a:solidFill>
                            <a:schemeClr val="tx1"/>
                          </a:solidFill>
                          <a:effectLst/>
                          <a:latin typeface="+mn-lt"/>
                        </a:rPr>
                        <a:t>P</a:t>
                      </a: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1" algn="ctr" fontAlgn="t"/>
                      <a:r>
                        <a:rPr lang="en-US" sz="1600" b="1" i="0" u="none" strike="noStrike" dirty="0">
                          <a:solidFill>
                            <a:schemeClr val="tx1"/>
                          </a:solidFill>
                          <a:effectLst/>
                          <a:latin typeface="+mn-lt"/>
                        </a:rPr>
                        <a:t>1.6</a:t>
                      </a: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1" algn="l" fontAlgn="t"/>
                      <a:r>
                        <a:rPr lang="en-US" sz="1600" b="1" i="0" u="none" strike="noStrike" dirty="0">
                          <a:solidFill>
                            <a:schemeClr val="tx1"/>
                          </a:solidFill>
                          <a:effectLst/>
                          <a:latin typeface="+mn-lt"/>
                        </a:rPr>
                        <a:t>The sum of the growth rate of hours worked and the growth rate of labor productivity</a:t>
                      </a: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2359441"/>
                  </a:ext>
                </a:extLst>
              </a:tr>
            </a:tbl>
          </a:graphicData>
        </a:graphic>
      </p:graphicFrame>
      <p:sp>
        <p:nvSpPr>
          <p:cNvPr id="13" name="Content Placeholder 12">
            <a:extLst>
              <a:ext uri="{FF2B5EF4-FFF2-40B4-BE49-F238E27FC236}">
                <a16:creationId xmlns:a16="http://schemas.microsoft.com/office/drawing/2014/main" id="{FA8A9891-2C45-4EF9-8F07-659453CC8FF1}"/>
              </a:ext>
            </a:extLst>
          </p:cNvPr>
          <p:cNvSpPr>
            <a:spLocks noGrp="1"/>
          </p:cNvSpPr>
          <p:nvPr>
            <p:ph sz="quarter" idx="17"/>
          </p:nvPr>
        </p:nvSpPr>
        <p:spPr>
          <a:xfrm>
            <a:off x="457200" y="4890981"/>
            <a:ext cx="7903029" cy="1132346"/>
          </a:xfrm>
        </p:spPr>
        <p:txBody>
          <a:bodyPr lIns="0" tIns="0" rIns="0" bIns="0"/>
          <a:lstStyle/>
          <a:p>
            <a:pPr marL="432" indent="0">
              <a:spcBef>
                <a:spcPts val="600"/>
              </a:spcBef>
              <a:buNone/>
            </a:pPr>
            <a:r>
              <a:rPr lang="en-US" sz="1800" dirty="0"/>
              <a:t>The C</a:t>
            </a:r>
            <a:r>
              <a:rPr lang="en-US" sz="100" dirty="0"/>
              <a:t> </a:t>
            </a:r>
            <a:r>
              <a:rPr lang="en-US" sz="1800" dirty="0"/>
              <a:t>B</a:t>
            </a:r>
            <a:r>
              <a:rPr lang="en-US" sz="100" dirty="0"/>
              <a:t> </a:t>
            </a:r>
            <a:r>
              <a:rPr lang="en-US" sz="1800" dirty="0"/>
              <a:t>O predicts the number of hours worked will grow slower than the population, so the growth in hours worked will be small.</a:t>
            </a:r>
          </a:p>
          <a:p>
            <a:pPr marL="432" indent="0">
              <a:spcBef>
                <a:spcPts val="600"/>
              </a:spcBef>
              <a:buNone/>
            </a:pPr>
            <a:r>
              <a:rPr lang="en-US" sz="1800" dirty="0"/>
              <a:t>The majority of real G</a:t>
            </a:r>
            <a:r>
              <a:rPr lang="en-US" sz="100" dirty="0"/>
              <a:t> </a:t>
            </a:r>
            <a:r>
              <a:rPr lang="en-US" sz="1800" dirty="0"/>
              <a:t>D</a:t>
            </a:r>
            <a:r>
              <a:rPr lang="en-US" sz="100" dirty="0"/>
              <a:t> </a:t>
            </a:r>
            <a:r>
              <a:rPr lang="en-US" sz="1800" dirty="0"/>
              <a:t>P growth will result from increasing productivity.</a:t>
            </a:r>
          </a:p>
        </p:txBody>
      </p:sp>
    </p:spTree>
    <p:extLst>
      <p:ext uri="{BB962C8B-B14F-4D97-AF65-F5344CB8AC3E}">
        <p14:creationId xmlns:p14="http://schemas.microsoft.com/office/powerpoint/2010/main" val="1110521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fade">
                                      <p:cBhvr>
                                        <p:cTn id="11" dur="500"/>
                                        <p:tgtEl>
                                          <p:spTgt spid="1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animEffect transition="in" filter="fade">
                                      <p:cBhvr>
                                        <p:cTn id="15"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Long-Run Effects of Tax Policy</a:t>
            </a:r>
            <a:endParaRPr lang="en-IN" dirty="0"/>
          </a:p>
        </p:txBody>
      </p:sp>
      <p:sp>
        <p:nvSpPr>
          <p:cNvPr id="4" name="Content Placeholder 3"/>
          <p:cNvSpPr>
            <a:spLocks noGrp="1"/>
          </p:cNvSpPr>
          <p:nvPr>
            <p:ph sz="quarter" idx="13"/>
          </p:nvPr>
        </p:nvSpPr>
        <p:spPr>
          <a:xfrm>
            <a:off x="457200" y="1556326"/>
            <a:ext cx="8229600" cy="2411825"/>
          </a:xfrm>
        </p:spPr>
        <p:txBody>
          <a:bodyPr/>
          <a:lstStyle/>
          <a:p>
            <a:pPr marL="432" indent="0">
              <a:spcBef>
                <a:spcPts val="600"/>
              </a:spcBef>
              <a:buNone/>
            </a:pPr>
            <a:r>
              <a:rPr lang="en-US" sz="2000" dirty="0"/>
              <a:t>Most taxes are assessed as a percentage of some economic activity, like individual income, corporate income, or capital gains.</a:t>
            </a:r>
          </a:p>
          <a:p>
            <a:pPr>
              <a:spcBef>
                <a:spcPts val="600"/>
              </a:spcBef>
            </a:pPr>
            <a:r>
              <a:rPr lang="en-US" sz="2000" dirty="0"/>
              <a:t>When an individual decides how much to work, he or she bases the decision on how much an hour of work will increase his or her ability to consume goods and services—the</a:t>
            </a:r>
            <a:r>
              <a:rPr lang="en-US" sz="2000" b="1" dirty="0"/>
              <a:t> posttax wage</a:t>
            </a:r>
            <a:r>
              <a:rPr lang="en-US" sz="2000" dirty="0"/>
              <a:t>.</a:t>
            </a:r>
          </a:p>
          <a:p>
            <a:pPr>
              <a:spcBef>
                <a:spcPts val="600"/>
              </a:spcBef>
            </a:pPr>
            <a:r>
              <a:rPr lang="en-US" sz="2000" dirty="0"/>
              <a:t>When a firm decides how many people to employ, it considers how much it has to pay in total for each worker: the </a:t>
            </a:r>
            <a:r>
              <a:rPr lang="en-US" sz="2000" b="1" dirty="0"/>
              <a:t>pretax wage</a:t>
            </a:r>
            <a:r>
              <a:rPr lang="en-US" sz="2000" dirty="0"/>
              <a:t>.</a:t>
            </a:r>
          </a:p>
        </p:txBody>
      </p:sp>
      <p:sp>
        <p:nvSpPr>
          <p:cNvPr id="5" name="Content Placeholder 4"/>
          <p:cNvSpPr>
            <a:spLocks noGrp="1"/>
          </p:cNvSpPr>
          <p:nvPr>
            <p:ph sz="quarter" idx="14"/>
          </p:nvPr>
        </p:nvSpPr>
        <p:spPr>
          <a:xfrm>
            <a:off x="457200" y="4088921"/>
            <a:ext cx="8229600" cy="2080385"/>
          </a:xfrm>
        </p:spPr>
        <p:txBody>
          <a:bodyPr/>
          <a:lstStyle/>
          <a:p>
            <a:pPr marL="432" indent="0">
              <a:spcBef>
                <a:spcPts val="600"/>
              </a:spcBef>
              <a:buNone/>
            </a:pPr>
            <a:r>
              <a:rPr lang="en-US" sz="2000" dirty="0"/>
              <a:t>The difference between these is an example of a </a:t>
            </a:r>
            <a:r>
              <a:rPr lang="en-US" sz="2000" b="1" dirty="0"/>
              <a:t>tax wedge</a:t>
            </a:r>
            <a:r>
              <a:rPr lang="en-US" sz="2000" dirty="0"/>
              <a:t>: the difference between the pretax and posttax return to an economic activity.</a:t>
            </a:r>
          </a:p>
          <a:p>
            <a:pPr>
              <a:spcBef>
                <a:spcPts val="600"/>
              </a:spcBef>
            </a:pPr>
            <a:r>
              <a:rPr lang="en-US" sz="2000" dirty="0"/>
              <a:t>A large tax wedge </a:t>
            </a:r>
            <a:r>
              <a:rPr lang="en-US" sz="2000" b="1" dirty="0"/>
              <a:t>distorts the incentives </a:t>
            </a:r>
            <a:r>
              <a:rPr lang="en-US" sz="2000" dirty="0"/>
              <a:t>of individuals and firms to take part in economic activities, generally resulting in lower levels of economic activity—lower real G</a:t>
            </a:r>
            <a:r>
              <a:rPr lang="en-US" sz="200" dirty="0"/>
              <a:t> </a:t>
            </a:r>
            <a:r>
              <a:rPr lang="en-US" sz="2000" dirty="0"/>
              <a:t>D</a:t>
            </a:r>
            <a:r>
              <a:rPr lang="en-US" sz="200" dirty="0"/>
              <a:t> </a:t>
            </a:r>
            <a:r>
              <a:rPr lang="en-US" sz="2000" dirty="0"/>
              <a:t>P.</a:t>
            </a:r>
          </a:p>
        </p:txBody>
      </p:sp>
    </p:spTree>
    <p:extLst>
      <p:ext uri="{BB962C8B-B14F-4D97-AF65-F5344CB8AC3E}">
        <p14:creationId xmlns:p14="http://schemas.microsoft.com/office/powerpoint/2010/main" val="418022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Tax Rates Matter</a:t>
            </a:r>
            <a:endParaRPr lang="en-IN" dirty="0"/>
          </a:p>
        </p:txBody>
      </p:sp>
      <p:sp>
        <p:nvSpPr>
          <p:cNvPr id="4" name="Content Placeholder 3"/>
          <p:cNvSpPr>
            <a:spLocks noGrp="1"/>
          </p:cNvSpPr>
          <p:nvPr>
            <p:ph sz="quarter" idx="13"/>
          </p:nvPr>
        </p:nvSpPr>
        <p:spPr>
          <a:xfrm>
            <a:off x="457200" y="1552575"/>
            <a:ext cx="8232128" cy="1520825"/>
          </a:xfrm>
        </p:spPr>
        <p:txBody>
          <a:bodyPr/>
          <a:lstStyle/>
          <a:p>
            <a:pPr marL="432" indent="0">
              <a:spcBef>
                <a:spcPts val="600"/>
              </a:spcBef>
              <a:buNone/>
            </a:pPr>
            <a:r>
              <a:rPr lang="en-US" sz="2000" dirty="0"/>
              <a:t>Marginal tax rates matter because the larger they are, the larger will be the </a:t>
            </a:r>
            <a:r>
              <a:rPr lang="en-US" sz="2000" b="1" dirty="0"/>
              <a:t>behavioral response </a:t>
            </a:r>
            <a:r>
              <a:rPr lang="en-US" sz="2000" dirty="0"/>
              <a:t>to the tax:</a:t>
            </a:r>
          </a:p>
          <a:p>
            <a:pPr marL="432" indent="0">
              <a:spcBef>
                <a:spcPts val="600"/>
              </a:spcBef>
              <a:buNone/>
            </a:pPr>
            <a:r>
              <a:rPr lang="en-US" sz="2000" b="1" dirty="0"/>
              <a:t>Individual income tax</a:t>
            </a:r>
          </a:p>
          <a:p>
            <a:pPr>
              <a:spcBef>
                <a:spcPts val="600"/>
              </a:spcBef>
            </a:pPr>
            <a:r>
              <a:rPr lang="en-US" sz="2000" dirty="0"/>
              <a:t>Affects labor supply decisions and returns to entrepreneurship</a:t>
            </a:r>
          </a:p>
        </p:txBody>
      </p:sp>
      <p:sp>
        <p:nvSpPr>
          <p:cNvPr id="5" name="Content Placeholder 4"/>
          <p:cNvSpPr>
            <a:spLocks noGrp="1"/>
          </p:cNvSpPr>
          <p:nvPr>
            <p:ph sz="quarter" idx="14"/>
          </p:nvPr>
        </p:nvSpPr>
        <p:spPr>
          <a:xfrm>
            <a:off x="457200" y="3152715"/>
            <a:ext cx="8232128" cy="835085"/>
          </a:xfrm>
        </p:spPr>
        <p:txBody>
          <a:bodyPr/>
          <a:lstStyle/>
          <a:p>
            <a:pPr marL="432" indent="0">
              <a:spcBef>
                <a:spcPts val="600"/>
              </a:spcBef>
              <a:buNone/>
            </a:pPr>
            <a:r>
              <a:rPr lang="en-US" sz="2000" b="1" dirty="0"/>
              <a:t>Corporate income tax</a:t>
            </a:r>
          </a:p>
          <a:p>
            <a:pPr>
              <a:spcBef>
                <a:spcPts val="600"/>
              </a:spcBef>
            </a:pPr>
            <a:r>
              <a:rPr lang="en-US" sz="2000" dirty="0"/>
              <a:t>Affects the incentives of firms to engage in investment.</a:t>
            </a:r>
          </a:p>
        </p:txBody>
      </p:sp>
      <p:sp>
        <p:nvSpPr>
          <p:cNvPr id="6" name="Content Placeholder 5"/>
          <p:cNvSpPr>
            <a:spLocks noGrp="1"/>
          </p:cNvSpPr>
          <p:nvPr>
            <p:ph sz="quarter" idx="15"/>
          </p:nvPr>
        </p:nvSpPr>
        <p:spPr>
          <a:xfrm>
            <a:off x="457200" y="4106175"/>
            <a:ext cx="8232128" cy="2131114"/>
          </a:xfrm>
        </p:spPr>
        <p:txBody>
          <a:bodyPr/>
          <a:lstStyle/>
          <a:p>
            <a:pPr marL="432" indent="0">
              <a:spcBef>
                <a:spcPts val="600"/>
              </a:spcBef>
              <a:buNone/>
            </a:pPr>
            <a:r>
              <a:rPr lang="en-US" sz="2000" b="1" dirty="0"/>
              <a:t>Tax on dividends and capital gains</a:t>
            </a:r>
          </a:p>
          <a:p>
            <a:pPr>
              <a:spcBef>
                <a:spcPts val="600"/>
              </a:spcBef>
            </a:pPr>
            <a:r>
              <a:rPr lang="en-US" sz="2000" dirty="0"/>
              <a:t>Affects the supply of loanable funds from households to firms and hence the real interest rate.</a:t>
            </a:r>
          </a:p>
          <a:p>
            <a:pPr>
              <a:spcBef>
                <a:spcPts val="600"/>
              </a:spcBef>
            </a:pPr>
            <a:r>
              <a:rPr lang="en-US" sz="2000" dirty="0"/>
              <a:t>Also affects the way firms disburse profits—2003 reduction in dividend tax led some firms like Microsoft to pay dividends for the first time.</a:t>
            </a:r>
          </a:p>
        </p:txBody>
      </p:sp>
    </p:spTree>
    <p:extLst>
      <p:ext uri="{BB962C8B-B14F-4D97-AF65-F5344CB8AC3E}">
        <p14:creationId xmlns:p14="http://schemas.microsoft.com/office/powerpoint/2010/main" val="306259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500"/>
                                        <p:tgtEl>
                                          <p:spTgt spid="5">
                                            <p:txEl>
                                              <p:pRg st="1" end="1"/>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500"/>
                                        <p:tgtEl>
                                          <p:spTgt spid="6">
                                            <p:txEl>
                                              <p:pRg st="0" end="0"/>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animEffect transition="in" filter="fade">
                                      <p:cBhvr>
                                        <p:cTn id="31" dur="500"/>
                                        <p:tgtEl>
                                          <p:spTgt spid="6">
                                            <p:txEl>
                                              <p:pRg st="1" end="1"/>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animEffect transition="in" filter="fade">
                                      <p:cBhvr>
                                        <p:cTn id="3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Tax Simplification</a:t>
            </a:r>
            <a:endParaRPr lang="en-IN" dirty="0"/>
          </a:p>
        </p:txBody>
      </p:sp>
      <p:sp>
        <p:nvSpPr>
          <p:cNvPr id="3" name="Content Placeholder 2"/>
          <p:cNvSpPr>
            <a:spLocks noGrp="1"/>
          </p:cNvSpPr>
          <p:nvPr>
            <p:ph sz="quarter" idx="13"/>
          </p:nvPr>
        </p:nvSpPr>
        <p:spPr/>
        <p:txBody>
          <a:bodyPr/>
          <a:lstStyle/>
          <a:p>
            <a:pPr marL="432" indent="0">
              <a:buNone/>
            </a:pPr>
            <a:r>
              <a:rPr lang="en-US" sz="2200" dirty="0">
                <a:solidFill>
                  <a:schemeClr val="tx1"/>
                </a:solidFill>
              </a:rPr>
              <a:t>Simpler taxes would also lead to economic gains for society.</a:t>
            </a:r>
          </a:p>
          <a:p>
            <a:r>
              <a:rPr lang="en-US" sz="2200" dirty="0">
                <a:solidFill>
                  <a:schemeClr val="tx1"/>
                </a:solidFill>
              </a:rPr>
              <a:t>The current tax code is extremely complicated—over 3,000 pages long.</a:t>
            </a:r>
          </a:p>
          <a:p>
            <a:r>
              <a:rPr lang="en-US" sz="2200" dirty="0">
                <a:solidFill>
                  <a:schemeClr val="tx1"/>
                </a:solidFill>
              </a:rPr>
              <a:t>The I</a:t>
            </a:r>
            <a:r>
              <a:rPr lang="en-US" sz="100" dirty="0">
                <a:solidFill>
                  <a:schemeClr val="tx1"/>
                </a:solidFill>
              </a:rPr>
              <a:t> </a:t>
            </a:r>
            <a:r>
              <a:rPr lang="en-US" sz="2200" dirty="0">
                <a:solidFill>
                  <a:schemeClr val="tx1"/>
                </a:solidFill>
              </a:rPr>
              <a:t>R</a:t>
            </a:r>
            <a:r>
              <a:rPr lang="en-US" sz="100" dirty="0">
                <a:solidFill>
                  <a:schemeClr val="tx1"/>
                </a:solidFill>
              </a:rPr>
              <a:t> </a:t>
            </a:r>
            <a:r>
              <a:rPr lang="en-US" sz="2200" dirty="0">
                <a:solidFill>
                  <a:schemeClr val="tx1"/>
                </a:solidFill>
              </a:rPr>
              <a:t>S estimates that taxpayers spend more than 6.4 billion hours each year filling out their tax returns—45 hours per tax return.</a:t>
            </a:r>
          </a:p>
          <a:p>
            <a:r>
              <a:rPr lang="en-US" sz="2200" dirty="0">
                <a:solidFill>
                  <a:schemeClr val="tx1"/>
                </a:solidFill>
              </a:rPr>
              <a:t>A simplified tax code would increase economic efficiency by reducing the number of decisions households and firms make solely to reduce their tax payments.</a:t>
            </a:r>
          </a:p>
        </p:txBody>
      </p:sp>
    </p:spTree>
    <p:extLst>
      <p:ext uri="{BB962C8B-B14F-4D97-AF65-F5344CB8AC3E}">
        <p14:creationId xmlns:p14="http://schemas.microsoft.com/office/powerpoint/2010/main" val="774445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020594" cy="1097279"/>
          </a:xfrm>
        </p:spPr>
        <p:txBody>
          <a:bodyPr/>
          <a:lstStyle/>
          <a:p>
            <a:r>
              <a:rPr lang="en-US" sz="3200" dirty="0"/>
              <a:t>Figure 16.15 The Supply-Side Effects of a Tax Change</a:t>
            </a:r>
            <a:endParaRPr lang="en-IN" sz="3200" dirty="0"/>
          </a:p>
        </p:txBody>
      </p:sp>
      <p:pic>
        <p:nvPicPr>
          <p:cNvPr id="8" name="Picture 7" descr="A graph depicts the supply side effects of a tax change. For long description in Notes pane, press F6.">
            <a:extLst>
              <a:ext uri="{FF2B5EF4-FFF2-40B4-BE49-F238E27FC236}">
                <a16:creationId xmlns:a16="http://schemas.microsoft.com/office/drawing/2014/main" id="{A9D75922-2434-2250-3A99-BDFA6A96A8CE}"/>
              </a:ext>
            </a:extLst>
          </p:cNvPr>
          <p:cNvPicPr>
            <a:picLocks noChangeAspect="1"/>
          </p:cNvPicPr>
          <p:nvPr/>
        </p:nvPicPr>
        <p:blipFill>
          <a:blip r:embed="rId3"/>
          <a:stretch>
            <a:fillRect/>
          </a:stretch>
        </p:blipFill>
        <p:spPr>
          <a:xfrm>
            <a:off x="2505582" y="1577252"/>
            <a:ext cx="4132837" cy="2684275"/>
          </a:xfrm>
          <a:prstGeom prst="rect">
            <a:avLst/>
          </a:prstGeom>
        </p:spPr>
      </p:pic>
      <p:sp>
        <p:nvSpPr>
          <p:cNvPr id="6" name="Content Placeholder 5"/>
          <p:cNvSpPr>
            <a:spLocks noGrp="1"/>
          </p:cNvSpPr>
          <p:nvPr>
            <p:ph sz="quarter" idx="15"/>
          </p:nvPr>
        </p:nvSpPr>
        <p:spPr>
          <a:xfrm>
            <a:off x="468313" y="4352919"/>
            <a:ext cx="8339257" cy="1920881"/>
          </a:xfrm>
        </p:spPr>
        <p:txBody>
          <a:bodyPr/>
          <a:lstStyle/>
          <a:p>
            <a:pPr marL="432" indent="0">
              <a:spcBef>
                <a:spcPts val="600"/>
              </a:spcBef>
              <a:buNone/>
            </a:pPr>
            <a:r>
              <a:rPr lang="en-US" sz="1600" dirty="0"/>
              <a:t>Tax reform has the potential to significantly increase real G</a:t>
            </a:r>
            <a:r>
              <a:rPr lang="en-US" sz="100" dirty="0"/>
              <a:t> </a:t>
            </a:r>
            <a:r>
              <a:rPr lang="en-US" sz="1600" dirty="0"/>
              <a:t>D</a:t>
            </a:r>
            <a:r>
              <a:rPr lang="en-US" sz="100" dirty="0"/>
              <a:t> </a:t>
            </a:r>
            <a:r>
              <a:rPr lang="en-US" sz="1600" dirty="0"/>
              <a:t>P in the long run beyond the increases that would otherwise occur.</a:t>
            </a:r>
          </a:p>
          <a:p>
            <a:pPr>
              <a:spcBef>
                <a:spcPts val="600"/>
              </a:spcBef>
            </a:pPr>
            <a:r>
              <a:rPr lang="en-US" sz="1600" dirty="0"/>
              <a:t>The magnitude of the effect is uncertain, however:</a:t>
            </a:r>
          </a:p>
          <a:p>
            <a:pPr lvl="1"/>
            <a:r>
              <a:rPr lang="en-US" sz="1600" dirty="0"/>
              <a:t>Workers may not be able to increase hours worked beyond 40 per week.</a:t>
            </a:r>
          </a:p>
          <a:p>
            <a:pPr lvl="1"/>
            <a:r>
              <a:rPr lang="en-US" sz="1600" dirty="0"/>
              <a:t>Tax rates may not strongly affect saving and investment decisions.</a:t>
            </a:r>
          </a:p>
          <a:p>
            <a:pPr lvl="1"/>
            <a:r>
              <a:rPr lang="en-US" sz="1600" dirty="0"/>
              <a:t>Tax cuts may mostly affect aggregate demand, not aggregate supply.</a:t>
            </a:r>
          </a:p>
        </p:txBody>
      </p:sp>
    </p:spTree>
    <p:extLst>
      <p:ext uri="{BB962C8B-B14F-4D97-AF65-F5344CB8AC3E}">
        <p14:creationId xmlns:p14="http://schemas.microsoft.com/office/powerpoint/2010/main" val="316565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500"/>
                                        <p:tgtEl>
                                          <p:spTgt spid="6">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fade">
                                      <p:cBhvr>
                                        <p:cTn id="23" dur="500"/>
                                        <p:tgtEl>
                                          <p:spTgt spid="6">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Online Appendix: A Closer Look at the Multiplier</a:t>
            </a:r>
            <a:endParaRPr lang="en-IN" sz="3000" dirty="0"/>
          </a:p>
        </p:txBody>
      </p:sp>
      <p:sp>
        <p:nvSpPr>
          <p:cNvPr id="4" name="Content Placeholder 3"/>
          <p:cNvSpPr>
            <a:spLocks noGrp="1"/>
          </p:cNvSpPr>
          <p:nvPr>
            <p:ph sz="quarter" idx="13"/>
          </p:nvPr>
        </p:nvSpPr>
        <p:spPr>
          <a:xfrm>
            <a:off x="457200" y="1552574"/>
            <a:ext cx="3331029" cy="432979"/>
          </a:xfrm>
        </p:spPr>
        <p:txBody>
          <a:bodyPr/>
          <a:lstStyle/>
          <a:p>
            <a:pPr marL="432" indent="0">
              <a:buNone/>
            </a:pPr>
            <a:r>
              <a:rPr lang="en-US" sz="1600" b="1" dirty="0"/>
              <a:t>Apply the multiplier formula.</a:t>
            </a:r>
          </a:p>
        </p:txBody>
      </p:sp>
      <p:sp>
        <p:nvSpPr>
          <p:cNvPr id="5" name="Content Placeholder 4"/>
          <p:cNvSpPr>
            <a:spLocks noGrp="1"/>
          </p:cNvSpPr>
          <p:nvPr>
            <p:ph sz="quarter" idx="14"/>
          </p:nvPr>
        </p:nvSpPr>
        <p:spPr>
          <a:xfrm>
            <a:off x="457200" y="2142309"/>
            <a:ext cx="8232128" cy="3325091"/>
          </a:xfrm>
        </p:spPr>
        <p:txBody>
          <a:bodyPr/>
          <a:lstStyle/>
          <a:p>
            <a:pPr marL="432" indent="0">
              <a:buNone/>
            </a:pPr>
            <a:r>
              <a:rPr lang="en-US" sz="2200" dirty="0">
                <a:solidFill>
                  <a:schemeClr val="tx1"/>
                </a:solidFill>
              </a:rPr>
              <a:t>Our objective in this appendix is to develop an </a:t>
            </a:r>
            <a:r>
              <a:rPr lang="en-US" sz="2200" b="1" dirty="0">
                <a:solidFill>
                  <a:schemeClr val="tx1"/>
                </a:solidFill>
              </a:rPr>
              <a:t>econometric</a:t>
            </a:r>
            <a:r>
              <a:rPr lang="en-US" sz="2200" dirty="0">
                <a:solidFill>
                  <a:schemeClr val="tx1"/>
                </a:solidFill>
              </a:rPr>
              <a:t> model for how real G</a:t>
            </a:r>
            <a:r>
              <a:rPr lang="en-US" sz="100" dirty="0">
                <a:solidFill>
                  <a:schemeClr val="tx1"/>
                </a:solidFill>
              </a:rPr>
              <a:t> </a:t>
            </a:r>
            <a:r>
              <a:rPr lang="en-US" sz="2200" dirty="0">
                <a:solidFill>
                  <a:schemeClr val="tx1"/>
                </a:solidFill>
              </a:rPr>
              <a:t>D</a:t>
            </a:r>
            <a:r>
              <a:rPr lang="en-US" sz="100" dirty="0">
                <a:solidFill>
                  <a:schemeClr val="tx1"/>
                </a:solidFill>
              </a:rPr>
              <a:t> </a:t>
            </a:r>
            <a:r>
              <a:rPr lang="en-US" sz="2200" dirty="0">
                <a:solidFill>
                  <a:schemeClr val="tx1"/>
                </a:solidFill>
              </a:rPr>
              <a:t>P is determined.</a:t>
            </a:r>
          </a:p>
          <a:p>
            <a:pPr marL="432" indent="0">
              <a:buNone/>
            </a:pPr>
            <a:r>
              <a:rPr lang="en-US" sz="2200" dirty="0">
                <a:solidFill>
                  <a:schemeClr val="tx1"/>
                </a:solidFill>
              </a:rPr>
              <a:t>Then we will use that model to identify:</a:t>
            </a:r>
          </a:p>
          <a:p>
            <a:pPr marL="432000" indent="-432000">
              <a:buFont typeface="+mj-lt"/>
              <a:buAutoNum type="arabicPeriod"/>
            </a:pPr>
            <a:r>
              <a:rPr lang="en-US" sz="2200" dirty="0">
                <a:solidFill>
                  <a:schemeClr val="tx1"/>
                </a:solidFill>
              </a:rPr>
              <a:t>The government purchases and tax multipliers</a:t>
            </a:r>
          </a:p>
          <a:p>
            <a:pPr marL="432000" indent="-432000">
              <a:buFont typeface="+mj-lt"/>
              <a:buAutoNum type="arabicPeriod"/>
            </a:pPr>
            <a:r>
              <a:rPr lang="en-US" sz="2200" dirty="0">
                <a:solidFill>
                  <a:schemeClr val="tx1"/>
                </a:solidFill>
              </a:rPr>
              <a:t>How those multipliers are altered by tax rates</a:t>
            </a:r>
          </a:p>
          <a:p>
            <a:pPr marL="432000" indent="-432000">
              <a:buFont typeface="+mj-lt"/>
              <a:buAutoNum type="arabicPeriod"/>
            </a:pPr>
            <a:r>
              <a:rPr lang="en-US" sz="2200" dirty="0">
                <a:solidFill>
                  <a:schemeClr val="tx1"/>
                </a:solidFill>
              </a:rPr>
              <a:t>How those multipliers change in an </a:t>
            </a:r>
            <a:r>
              <a:rPr lang="en-US" sz="2200" b="1" dirty="0">
                <a:solidFill>
                  <a:schemeClr val="tx1"/>
                </a:solidFill>
              </a:rPr>
              <a:t>open economy</a:t>
            </a:r>
            <a:r>
              <a:rPr lang="en-US" sz="2200" dirty="0">
                <a:solidFill>
                  <a:schemeClr val="tx1"/>
                </a:solidFill>
              </a:rPr>
              <a:t>, that is, when net exports change in response to income changes.</a:t>
            </a:r>
          </a:p>
        </p:txBody>
      </p:sp>
      <p:sp>
        <p:nvSpPr>
          <p:cNvPr id="6" name="Content Placeholder 5"/>
          <p:cNvSpPr>
            <a:spLocks noGrp="1"/>
          </p:cNvSpPr>
          <p:nvPr>
            <p:ph sz="quarter" idx="15"/>
          </p:nvPr>
        </p:nvSpPr>
        <p:spPr>
          <a:xfrm>
            <a:off x="457200" y="5596839"/>
            <a:ext cx="8232128" cy="558141"/>
          </a:xfrm>
        </p:spPr>
        <p:txBody>
          <a:bodyPr/>
          <a:lstStyle/>
          <a:p>
            <a:pPr marL="432" indent="0">
              <a:buNone/>
            </a:pPr>
            <a:r>
              <a:rPr lang="en-US" sz="2200" dirty="0">
                <a:solidFill>
                  <a:schemeClr val="tx1"/>
                </a:solidFill>
              </a:rPr>
              <a:t>Throughout, we will assume that price levels do not change.</a:t>
            </a:r>
          </a:p>
        </p:txBody>
      </p:sp>
    </p:spTree>
    <p:extLst>
      <p:ext uri="{BB962C8B-B14F-4D97-AF65-F5344CB8AC3E}">
        <p14:creationId xmlns:p14="http://schemas.microsoft.com/office/powerpoint/2010/main" val="2848412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animEffect transition="in" filter="fade">
                                      <p:cBhvr>
                                        <p:cTn id="31"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837A4-B728-4C67-A991-19875F7065F2}"/>
              </a:ext>
            </a:extLst>
          </p:cNvPr>
          <p:cNvSpPr>
            <a:spLocks noGrp="1"/>
          </p:cNvSpPr>
          <p:nvPr>
            <p:ph type="title"/>
          </p:nvPr>
        </p:nvSpPr>
        <p:spPr/>
        <p:txBody>
          <a:bodyPr/>
          <a:lstStyle/>
          <a:p>
            <a:r>
              <a:rPr lang="en-US" dirty="0"/>
              <a:t>Finding Real Equilibrium G</a:t>
            </a:r>
            <a:r>
              <a:rPr lang="en-US" sz="100" dirty="0"/>
              <a:t> </a:t>
            </a:r>
            <a:r>
              <a:rPr lang="en-US" dirty="0"/>
              <a:t>D</a:t>
            </a:r>
            <a:r>
              <a:rPr lang="en-US" sz="100" dirty="0"/>
              <a:t> </a:t>
            </a:r>
            <a:r>
              <a:rPr lang="en-US" dirty="0"/>
              <a:t>P </a:t>
            </a:r>
            <a:r>
              <a:rPr lang="en-US" sz="2000" b="0" dirty="0"/>
              <a:t>(1 of 2)</a:t>
            </a:r>
          </a:p>
        </p:txBody>
      </p:sp>
      <p:sp>
        <p:nvSpPr>
          <p:cNvPr id="3" name="Content Placeholder 2">
            <a:extLst>
              <a:ext uri="{FF2B5EF4-FFF2-40B4-BE49-F238E27FC236}">
                <a16:creationId xmlns:a16="http://schemas.microsoft.com/office/drawing/2014/main" id="{60377A42-490E-48ED-B3C7-8480E5D7A9A9}"/>
              </a:ext>
            </a:extLst>
          </p:cNvPr>
          <p:cNvSpPr>
            <a:spLocks noGrp="1"/>
          </p:cNvSpPr>
          <p:nvPr>
            <p:ph sz="quarter" idx="13"/>
          </p:nvPr>
        </p:nvSpPr>
        <p:spPr>
          <a:xfrm>
            <a:off x="457200" y="1552574"/>
            <a:ext cx="8218488" cy="1118908"/>
          </a:xfrm>
        </p:spPr>
        <p:txBody>
          <a:bodyPr/>
          <a:lstStyle/>
          <a:p>
            <a:pPr marL="432" indent="0">
              <a:buNone/>
            </a:pPr>
            <a:r>
              <a:rPr lang="en-US" sz="2000" dirty="0">
                <a:solidFill>
                  <a:schemeClr val="tx1"/>
                </a:solidFill>
              </a:rPr>
              <a:t>For simplicity, we will initially assume that taxes do not depend on income (i.e., they are a fixed amount), there are no government transfers to households, and there are no imports or exports.</a:t>
            </a:r>
          </a:p>
        </p:txBody>
      </p:sp>
      <p:sp>
        <p:nvSpPr>
          <p:cNvPr id="4" name="Content Placeholder 3">
            <a:extLst>
              <a:ext uri="{FF2B5EF4-FFF2-40B4-BE49-F238E27FC236}">
                <a16:creationId xmlns:a16="http://schemas.microsoft.com/office/drawing/2014/main" id="{EE44C2A2-7BC8-4A80-B569-9C760EA0BC65}"/>
              </a:ext>
            </a:extLst>
          </p:cNvPr>
          <p:cNvSpPr>
            <a:spLocks noGrp="1"/>
          </p:cNvSpPr>
          <p:nvPr>
            <p:ph sz="quarter" idx="14"/>
          </p:nvPr>
        </p:nvSpPr>
        <p:spPr>
          <a:xfrm>
            <a:off x="457200" y="2790515"/>
            <a:ext cx="3424518" cy="347132"/>
          </a:xfrm>
        </p:spPr>
        <p:txBody>
          <a:bodyPr tIns="0"/>
          <a:lstStyle/>
          <a:p>
            <a:pPr marL="432000" indent="-432000">
              <a:buAutoNum type="arabicPeriod"/>
            </a:pPr>
            <a:r>
              <a:rPr lang="en-US" sz="2000" dirty="0"/>
              <a:t>Consumption function:</a:t>
            </a:r>
          </a:p>
        </p:txBody>
      </p:sp>
      <p:graphicFrame>
        <p:nvGraphicFramePr>
          <p:cNvPr id="17" name="Object 16" descr="C = 2000 + 0.75 times left parenthesis Y minus T right parenthesis.">
            <a:extLst>
              <a:ext uri="{FF2B5EF4-FFF2-40B4-BE49-F238E27FC236}">
                <a16:creationId xmlns:a16="http://schemas.microsoft.com/office/drawing/2014/main" id="{F5797739-CA6A-4D25-BAA6-AC14E360186B}"/>
              </a:ext>
            </a:extLst>
          </p:cNvPr>
          <p:cNvGraphicFramePr>
            <a:graphicFrameLocks noChangeAspect="1"/>
          </p:cNvGraphicFramePr>
          <p:nvPr>
            <p:extLst>
              <p:ext uri="{D42A27DB-BD31-4B8C-83A1-F6EECF244321}">
                <p14:modId xmlns:p14="http://schemas.microsoft.com/office/powerpoint/2010/main" val="3600610287"/>
              </p:ext>
            </p:extLst>
          </p:nvPr>
        </p:nvGraphicFramePr>
        <p:xfrm>
          <a:off x="5124453" y="2801077"/>
          <a:ext cx="2857500" cy="304800"/>
        </p:xfrm>
        <a:graphic>
          <a:graphicData uri="http://schemas.openxmlformats.org/presentationml/2006/ole">
            <mc:AlternateContent xmlns:mc="http://schemas.openxmlformats.org/markup-compatibility/2006">
              <mc:Choice xmlns:v="urn:schemas-microsoft-com:vml" Requires="v">
                <p:oleObj name="Equation" r:id="rId2" imgW="2857320" imgH="304560" progId="Equation.DSMT4">
                  <p:embed/>
                </p:oleObj>
              </mc:Choice>
              <mc:Fallback>
                <p:oleObj name="Equation" r:id="rId2" imgW="2857320" imgH="304560" progId="Equation.DSMT4">
                  <p:embed/>
                  <p:pic>
                    <p:nvPicPr>
                      <p:cNvPr id="17" name="Object 16" descr="C = 2000 + 0.75 times left parenthesis Y minus T right parenthesis.">
                        <a:extLst>
                          <a:ext uri="{FF2B5EF4-FFF2-40B4-BE49-F238E27FC236}">
                            <a16:creationId xmlns:a16="http://schemas.microsoft.com/office/drawing/2014/main" id="{F5797739-CA6A-4D25-BAA6-AC14E360186B}"/>
                          </a:ext>
                        </a:extLst>
                      </p:cNvPr>
                      <p:cNvPicPr/>
                      <p:nvPr/>
                    </p:nvPicPr>
                    <p:blipFill>
                      <a:blip r:embed="rId3"/>
                      <a:stretch>
                        <a:fillRect/>
                      </a:stretch>
                    </p:blipFill>
                    <p:spPr>
                      <a:xfrm>
                        <a:off x="5124453" y="2801077"/>
                        <a:ext cx="2857500" cy="3048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EC729B41-73DB-4FEE-9D45-0C5D755CBC09}"/>
              </a:ext>
            </a:extLst>
          </p:cNvPr>
          <p:cNvSpPr>
            <a:spLocks noGrp="1"/>
          </p:cNvSpPr>
          <p:nvPr>
            <p:ph sz="quarter" idx="15"/>
          </p:nvPr>
        </p:nvSpPr>
        <p:spPr>
          <a:xfrm>
            <a:off x="457200" y="3232783"/>
            <a:ext cx="4011769" cy="391012"/>
          </a:xfrm>
        </p:spPr>
        <p:txBody>
          <a:bodyPr tIns="0"/>
          <a:lstStyle/>
          <a:p>
            <a:pPr marL="432000" indent="-432000">
              <a:buAutoNum type="arabicPeriod" startAt="2"/>
            </a:pPr>
            <a:r>
              <a:rPr lang="en-US" sz="2000" dirty="0"/>
              <a:t>Planned investment function</a:t>
            </a:r>
          </a:p>
        </p:txBody>
      </p:sp>
      <p:graphicFrame>
        <p:nvGraphicFramePr>
          <p:cNvPr id="18" name="Object 17" descr="I = 2,000">
            <a:extLst>
              <a:ext uri="{FF2B5EF4-FFF2-40B4-BE49-F238E27FC236}">
                <a16:creationId xmlns:a16="http://schemas.microsoft.com/office/drawing/2014/main" id="{2726FF11-4439-4610-877E-A6524768A756}"/>
              </a:ext>
            </a:extLst>
          </p:cNvPr>
          <p:cNvGraphicFramePr>
            <a:graphicFrameLocks noChangeAspect="1"/>
          </p:cNvGraphicFramePr>
          <p:nvPr>
            <p:extLst>
              <p:ext uri="{D42A27DB-BD31-4B8C-83A1-F6EECF244321}">
                <p14:modId xmlns:p14="http://schemas.microsoft.com/office/powerpoint/2010/main" val="1130632540"/>
              </p:ext>
            </p:extLst>
          </p:nvPr>
        </p:nvGraphicFramePr>
        <p:xfrm>
          <a:off x="5124453" y="3288589"/>
          <a:ext cx="1028700" cy="279400"/>
        </p:xfrm>
        <a:graphic>
          <a:graphicData uri="http://schemas.openxmlformats.org/presentationml/2006/ole">
            <mc:AlternateContent xmlns:mc="http://schemas.openxmlformats.org/markup-compatibility/2006">
              <mc:Choice xmlns:v="urn:schemas-microsoft-com:vml" Requires="v">
                <p:oleObj name="Equation" r:id="rId4" imgW="1028520" imgH="279360" progId="Equation.DSMT4">
                  <p:embed/>
                </p:oleObj>
              </mc:Choice>
              <mc:Fallback>
                <p:oleObj name="Equation" r:id="rId4" imgW="1028520" imgH="279360" progId="Equation.DSMT4">
                  <p:embed/>
                  <p:pic>
                    <p:nvPicPr>
                      <p:cNvPr id="18" name="Object 17" descr="I = 2,000">
                        <a:extLst>
                          <a:ext uri="{FF2B5EF4-FFF2-40B4-BE49-F238E27FC236}">
                            <a16:creationId xmlns:a16="http://schemas.microsoft.com/office/drawing/2014/main" id="{2726FF11-4439-4610-877E-A6524768A756}"/>
                          </a:ext>
                        </a:extLst>
                      </p:cNvPr>
                      <p:cNvPicPr/>
                      <p:nvPr/>
                    </p:nvPicPr>
                    <p:blipFill>
                      <a:blip r:embed="rId5"/>
                      <a:stretch>
                        <a:fillRect/>
                      </a:stretch>
                    </p:blipFill>
                    <p:spPr>
                      <a:xfrm>
                        <a:off x="5124453" y="3288589"/>
                        <a:ext cx="1028700" cy="279400"/>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41E1A12A-7AE1-4AE8-8184-8F804EBC1883}"/>
              </a:ext>
            </a:extLst>
          </p:cNvPr>
          <p:cNvSpPr>
            <a:spLocks noGrp="1"/>
          </p:cNvSpPr>
          <p:nvPr>
            <p:ph sz="quarter" idx="16"/>
          </p:nvPr>
        </p:nvSpPr>
        <p:spPr>
          <a:xfrm>
            <a:off x="457200" y="3718932"/>
            <a:ext cx="4256088" cy="386904"/>
          </a:xfrm>
        </p:spPr>
        <p:txBody>
          <a:bodyPr tIns="0"/>
          <a:lstStyle/>
          <a:p>
            <a:pPr marL="432000" indent="-432000">
              <a:buAutoNum type="arabicPeriod" startAt="3"/>
            </a:pPr>
            <a:r>
              <a:rPr lang="en-US" sz="2000" dirty="0"/>
              <a:t>Government purchases function</a:t>
            </a:r>
          </a:p>
        </p:txBody>
      </p:sp>
      <p:graphicFrame>
        <p:nvGraphicFramePr>
          <p:cNvPr id="19" name="Object 18" descr="G = 2,500">
            <a:extLst>
              <a:ext uri="{FF2B5EF4-FFF2-40B4-BE49-F238E27FC236}">
                <a16:creationId xmlns:a16="http://schemas.microsoft.com/office/drawing/2014/main" id="{69DCDC8E-5A3F-448D-BEA1-2B48FDAF493A}"/>
              </a:ext>
            </a:extLst>
          </p:cNvPr>
          <p:cNvGraphicFramePr>
            <a:graphicFrameLocks noChangeAspect="1"/>
          </p:cNvGraphicFramePr>
          <p:nvPr>
            <p:extLst>
              <p:ext uri="{D42A27DB-BD31-4B8C-83A1-F6EECF244321}">
                <p14:modId xmlns:p14="http://schemas.microsoft.com/office/powerpoint/2010/main" val="2602695833"/>
              </p:ext>
            </p:extLst>
          </p:nvPr>
        </p:nvGraphicFramePr>
        <p:xfrm>
          <a:off x="5124453" y="3772684"/>
          <a:ext cx="1130300" cy="279400"/>
        </p:xfrm>
        <a:graphic>
          <a:graphicData uri="http://schemas.openxmlformats.org/presentationml/2006/ole">
            <mc:AlternateContent xmlns:mc="http://schemas.openxmlformats.org/markup-compatibility/2006">
              <mc:Choice xmlns:v="urn:schemas-microsoft-com:vml" Requires="v">
                <p:oleObj name="Equation" r:id="rId6" imgW="1130040" imgH="279360" progId="Equation.DSMT4">
                  <p:embed/>
                </p:oleObj>
              </mc:Choice>
              <mc:Fallback>
                <p:oleObj name="Equation" r:id="rId6" imgW="1130040" imgH="279360" progId="Equation.DSMT4">
                  <p:embed/>
                  <p:pic>
                    <p:nvPicPr>
                      <p:cNvPr id="19" name="Object 18" descr="G = 2,500">
                        <a:extLst>
                          <a:ext uri="{FF2B5EF4-FFF2-40B4-BE49-F238E27FC236}">
                            <a16:creationId xmlns:a16="http://schemas.microsoft.com/office/drawing/2014/main" id="{69DCDC8E-5A3F-448D-BEA1-2B48FDAF493A}"/>
                          </a:ext>
                        </a:extLst>
                      </p:cNvPr>
                      <p:cNvPicPr/>
                      <p:nvPr/>
                    </p:nvPicPr>
                    <p:blipFill>
                      <a:blip r:embed="rId7"/>
                      <a:stretch>
                        <a:fillRect/>
                      </a:stretch>
                    </p:blipFill>
                    <p:spPr>
                      <a:xfrm>
                        <a:off x="5124453" y="3772684"/>
                        <a:ext cx="1130300" cy="279400"/>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08219FAD-D80E-441C-9F51-A73E2D8B30A4}"/>
              </a:ext>
            </a:extLst>
          </p:cNvPr>
          <p:cNvSpPr>
            <a:spLocks noGrp="1"/>
          </p:cNvSpPr>
          <p:nvPr>
            <p:ph sz="quarter" idx="17"/>
          </p:nvPr>
        </p:nvSpPr>
        <p:spPr>
          <a:xfrm>
            <a:off x="457201" y="4185096"/>
            <a:ext cx="2106706" cy="386905"/>
          </a:xfrm>
        </p:spPr>
        <p:txBody>
          <a:bodyPr tIns="0"/>
          <a:lstStyle/>
          <a:p>
            <a:pPr marL="432000" indent="-432000">
              <a:buAutoNum type="arabicPeriod" startAt="4"/>
            </a:pPr>
            <a:r>
              <a:rPr lang="en-US" sz="2000" dirty="0"/>
              <a:t>Tax function</a:t>
            </a:r>
          </a:p>
        </p:txBody>
      </p:sp>
      <p:graphicFrame>
        <p:nvGraphicFramePr>
          <p:cNvPr id="20" name="Object 19" descr="T = 2,000">
            <a:extLst>
              <a:ext uri="{FF2B5EF4-FFF2-40B4-BE49-F238E27FC236}">
                <a16:creationId xmlns:a16="http://schemas.microsoft.com/office/drawing/2014/main" id="{900D43E9-8B25-4E05-8F3B-5893F9A36044}"/>
              </a:ext>
            </a:extLst>
          </p:cNvPr>
          <p:cNvGraphicFramePr>
            <a:graphicFrameLocks noChangeAspect="1"/>
          </p:cNvGraphicFramePr>
          <p:nvPr>
            <p:extLst>
              <p:ext uri="{D42A27DB-BD31-4B8C-83A1-F6EECF244321}">
                <p14:modId xmlns:p14="http://schemas.microsoft.com/office/powerpoint/2010/main" val="3850351926"/>
              </p:ext>
            </p:extLst>
          </p:nvPr>
        </p:nvGraphicFramePr>
        <p:xfrm>
          <a:off x="5124453" y="4234796"/>
          <a:ext cx="1117600" cy="279400"/>
        </p:xfrm>
        <a:graphic>
          <a:graphicData uri="http://schemas.openxmlformats.org/presentationml/2006/ole">
            <mc:AlternateContent xmlns:mc="http://schemas.openxmlformats.org/markup-compatibility/2006">
              <mc:Choice xmlns:v="urn:schemas-microsoft-com:vml" Requires="v">
                <p:oleObj name="Equation" r:id="rId8" imgW="1117440" imgH="279360" progId="Equation.DSMT4">
                  <p:embed/>
                </p:oleObj>
              </mc:Choice>
              <mc:Fallback>
                <p:oleObj name="Equation" r:id="rId8" imgW="1117440" imgH="279360" progId="Equation.DSMT4">
                  <p:embed/>
                  <p:pic>
                    <p:nvPicPr>
                      <p:cNvPr id="20" name="Object 19" descr="T = 2,000">
                        <a:extLst>
                          <a:ext uri="{FF2B5EF4-FFF2-40B4-BE49-F238E27FC236}">
                            <a16:creationId xmlns:a16="http://schemas.microsoft.com/office/drawing/2014/main" id="{900D43E9-8B25-4E05-8F3B-5893F9A36044}"/>
                          </a:ext>
                        </a:extLst>
                      </p:cNvPr>
                      <p:cNvPicPr/>
                      <p:nvPr/>
                    </p:nvPicPr>
                    <p:blipFill>
                      <a:blip r:embed="rId9"/>
                      <a:stretch>
                        <a:fillRect/>
                      </a:stretch>
                    </p:blipFill>
                    <p:spPr>
                      <a:xfrm>
                        <a:off x="5124453" y="4234796"/>
                        <a:ext cx="1117600" cy="279400"/>
                      </a:xfrm>
                      <a:prstGeom prst="rect">
                        <a:avLst/>
                      </a:prstGeom>
                    </p:spPr>
                  </p:pic>
                </p:oleObj>
              </mc:Fallback>
            </mc:AlternateContent>
          </a:graphicData>
        </a:graphic>
      </p:graphicFrame>
      <p:sp>
        <p:nvSpPr>
          <p:cNvPr id="8" name="Content Placeholder 7">
            <a:extLst>
              <a:ext uri="{FF2B5EF4-FFF2-40B4-BE49-F238E27FC236}">
                <a16:creationId xmlns:a16="http://schemas.microsoft.com/office/drawing/2014/main" id="{614FBD8A-3018-4EDA-B55A-F095A89689E8}"/>
              </a:ext>
            </a:extLst>
          </p:cNvPr>
          <p:cNvSpPr>
            <a:spLocks noGrp="1"/>
          </p:cNvSpPr>
          <p:nvPr>
            <p:ph sz="quarter" idx="18"/>
          </p:nvPr>
        </p:nvSpPr>
        <p:spPr>
          <a:xfrm>
            <a:off x="457200" y="4651261"/>
            <a:ext cx="4011769" cy="358889"/>
          </a:xfrm>
        </p:spPr>
        <p:txBody>
          <a:bodyPr tIns="0"/>
          <a:lstStyle/>
          <a:p>
            <a:pPr marL="432000" indent="-432000">
              <a:buAutoNum type="arabicPeriod" startAt="5"/>
            </a:pPr>
            <a:r>
              <a:rPr lang="en-US" sz="2000" dirty="0"/>
              <a:t>Equilibrium condition</a:t>
            </a:r>
          </a:p>
        </p:txBody>
      </p:sp>
      <p:graphicFrame>
        <p:nvGraphicFramePr>
          <p:cNvPr id="21" name="Object 20" descr="Y = C + I + G">
            <a:extLst>
              <a:ext uri="{FF2B5EF4-FFF2-40B4-BE49-F238E27FC236}">
                <a16:creationId xmlns:a16="http://schemas.microsoft.com/office/drawing/2014/main" id="{DE1DD071-CD1D-446D-A4DA-78FC6E1B87E1}"/>
              </a:ext>
            </a:extLst>
          </p:cNvPr>
          <p:cNvGraphicFramePr>
            <a:graphicFrameLocks noChangeAspect="1"/>
          </p:cNvGraphicFramePr>
          <p:nvPr>
            <p:extLst>
              <p:ext uri="{D42A27DB-BD31-4B8C-83A1-F6EECF244321}">
                <p14:modId xmlns:p14="http://schemas.microsoft.com/office/powerpoint/2010/main" val="2168246418"/>
              </p:ext>
            </p:extLst>
          </p:nvPr>
        </p:nvGraphicFramePr>
        <p:xfrm>
          <a:off x="5052359" y="4703705"/>
          <a:ext cx="1435100" cy="254000"/>
        </p:xfrm>
        <a:graphic>
          <a:graphicData uri="http://schemas.openxmlformats.org/presentationml/2006/ole">
            <mc:AlternateContent xmlns:mc="http://schemas.openxmlformats.org/markup-compatibility/2006">
              <mc:Choice xmlns:v="urn:schemas-microsoft-com:vml" Requires="v">
                <p:oleObj name="Equation" r:id="rId10" imgW="1434960" imgH="253800" progId="Equation.DSMT4">
                  <p:embed/>
                </p:oleObj>
              </mc:Choice>
              <mc:Fallback>
                <p:oleObj name="Equation" r:id="rId10" imgW="1434960" imgH="253800" progId="Equation.DSMT4">
                  <p:embed/>
                  <p:pic>
                    <p:nvPicPr>
                      <p:cNvPr id="21" name="Object 20" descr="Y = C + I + G">
                        <a:extLst>
                          <a:ext uri="{FF2B5EF4-FFF2-40B4-BE49-F238E27FC236}">
                            <a16:creationId xmlns:a16="http://schemas.microsoft.com/office/drawing/2014/main" id="{DE1DD071-CD1D-446D-A4DA-78FC6E1B87E1}"/>
                          </a:ext>
                        </a:extLst>
                      </p:cNvPr>
                      <p:cNvPicPr/>
                      <p:nvPr/>
                    </p:nvPicPr>
                    <p:blipFill>
                      <a:blip r:embed="rId11"/>
                      <a:stretch>
                        <a:fillRect/>
                      </a:stretch>
                    </p:blipFill>
                    <p:spPr>
                      <a:xfrm>
                        <a:off x="5052359" y="4703705"/>
                        <a:ext cx="1435100" cy="254000"/>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333981CB-7897-4296-986F-64358BF5AEA6}"/>
              </a:ext>
            </a:extLst>
          </p:cNvPr>
          <p:cNvSpPr>
            <a:spLocks noGrp="1"/>
          </p:cNvSpPr>
          <p:nvPr>
            <p:ph sz="quarter" idx="19"/>
          </p:nvPr>
        </p:nvSpPr>
        <p:spPr>
          <a:xfrm>
            <a:off x="457200" y="5147214"/>
            <a:ext cx="7621793" cy="652951"/>
          </a:xfrm>
        </p:spPr>
        <p:txBody>
          <a:bodyPr tIns="0"/>
          <a:lstStyle/>
          <a:p>
            <a:r>
              <a:rPr lang="en-US" sz="2000" dirty="0"/>
              <a:t>These numbers are in billions of dollars, except the marginal propensity to consume (</a:t>
            </a:r>
            <a:r>
              <a:rPr lang="en-US" sz="2000" i="1" dirty="0"/>
              <a:t>M</a:t>
            </a:r>
            <a:r>
              <a:rPr lang="en-US" sz="100" i="1" dirty="0"/>
              <a:t> </a:t>
            </a:r>
            <a:r>
              <a:rPr lang="en-US" sz="2000" i="1" dirty="0"/>
              <a:t>P</a:t>
            </a:r>
            <a:r>
              <a:rPr lang="en-US" sz="100" i="1" dirty="0"/>
              <a:t> </a:t>
            </a:r>
            <a:r>
              <a:rPr lang="en-US" sz="2000" i="1" dirty="0"/>
              <a:t>C</a:t>
            </a:r>
            <a:r>
              <a:rPr lang="en-US" sz="2000" dirty="0"/>
              <a:t>) of 0.75.</a:t>
            </a:r>
          </a:p>
        </p:txBody>
      </p:sp>
      <p:sp>
        <p:nvSpPr>
          <p:cNvPr id="10" name="Content Placeholder 9">
            <a:extLst>
              <a:ext uri="{FF2B5EF4-FFF2-40B4-BE49-F238E27FC236}">
                <a16:creationId xmlns:a16="http://schemas.microsoft.com/office/drawing/2014/main" id="{800BC233-DA37-4343-B233-A10B80E9B4A7}"/>
              </a:ext>
            </a:extLst>
          </p:cNvPr>
          <p:cNvSpPr>
            <a:spLocks noGrp="1"/>
          </p:cNvSpPr>
          <p:nvPr>
            <p:ph sz="quarter" idx="20"/>
          </p:nvPr>
        </p:nvSpPr>
        <p:spPr>
          <a:xfrm>
            <a:off x="459065" y="5914184"/>
            <a:ext cx="338791" cy="370075"/>
          </a:xfrm>
        </p:spPr>
        <p:txBody>
          <a:bodyPr tIns="0"/>
          <a:lstStyle/>
          <a:p>
            <a:pPr marL="0" indent="0"/>
            <a:r>
              <a:rPr lang="en-US" sz="2000" dirty="0"/>
              <a:t> </a:t>
            </a:r>
            <a:r>
              <a:rPr lang="en-US" sz="100" dirty="0"/>
              <a:t> </a:t>
            </a:r>
          </a:p>
        </p:txBody>
      </p:sp>
      <p:graphicFrame>
        <p:nvGraphicFramePr>
          <p:cNvPr id="22" name="Object 21" descr="left parentheses Y minus T right parentheses">
            <a:extLst>
              <a:ext uri="{FF2B5EF4-FFF2-40B4-BE49-F238E27FC236}">
                <a16:creationId xmlns:a16="http://schemas.microsoft.com/office/drawing/2014/main" id="{5D1CAFEA-ED11-433E-81BF-168E7FAC4273}"/>
              </a:ext>
            </a:extLst>
          </p:cNvPr>
          <p:cNvGraphicFramePr>
            <a:graphicFrameLocks noChangeAspect="1"/>
          </p:cNvGraphicFramePr>
          <p:nvPr>
            <p:extLst>
              <p:ext uri="{D42A27DB-BD31-4B8C-83A1-F6EECF244321}">
                <p14:modId xmlns:p14="http://schemas.microsoft.com/office/powerpoint/2010/main" val="546045495"/>
              </p:ext>
            </p:extLst>
          </p:nvPr>
        </p:nvGraphicFramePr>
        <p:xfrm>
          <a:off x="918353" y="5939170"/>
          <a:ext cx="776287" cy="284163"/>
        </p:xfrm>
        <a:graphic>
          <a:graphicData uri="http://schemas.openxmlformats.org/presentationml/2006/ole">
            <mc:AlternateContent xmlns:mc="http://schemas.openxmlformats.org/markup-compatibility/2006">
              <mc:Choice xmlns:v="urn:schemas-microsoft-com:vml" Requires="v">
                <p:oleObj name="Equation" r:id="rId12" imgW="939600" imgH="342720" progId="Equation.DSMT4">
                  <p:embed/>
                </p:oleObj>
              </mc:Choice>
              <mc:Fallback>
                <p:oleObj name="Equation" r:id="rId12" imgW="939600" imgH="342720" progId="Equation.DSMT4">
                  <p:embed/>
                  <p:pic>
                    <p:nvPicPr>
                      <p:cNvPr id="22" name="Object 21" descr="left parentheses Y minus T right parentheses">
                        <a:extLst>
                          <a:ext uri="{FF2B5EF4-FFF2-40B4-BE49-F238E27FC236}">
                            <a16:creationId xmlns:a16="http://schemas.microsoft.com/office/drawing/2014/main" id="{5D1CAFEA-ED11-433E-81BF-168E7FAC4273}"/>
                          </a:ext>
                        </a:extLst>
                      </p:cNvPr>
                      <p:cNvPicPr/>
                      <p:nvPr/>
                    </p:nvPicPr>
                    <p:blipFill>
                      <a:blip r:embed="rId13"/>
                      <a:stretch>
                        <a:fillRect/>
                      </a:stretch>
                    </p:blipFill>
                    <p:spPr>
                      <a:xfrm>
                        <a:off x="918353" y="5939170"/>
                        <a:ext cx="776287" cy="284163"/>
                      </a:xfrm>
                      <a:prstGeom prst="rect">
                        <a:avLst/>
                      </a:prstGeom>
                    </p:spPr>
                  </p:pic>
                </p:oleObj>
              </mc:Fallback>
            </mc:AlternateContent>
          </a:graphicData>
        </a:graphic>
      </p:graphicFrame>
      <p:sp>
        <p:nvSpPr>
          <p:cNvPr id="11" name="Content Placeholder 10">
            <a:extLst>
              <a:ext uri="{FF2B5EF4-FFF2-40B4-BE49-F238E27FC236}">
                <a16:creationId xmlns:a16="http://schemas.microsoft.com/office/drawing/2014/main" id="{D3A20848-B319-46FE-BE77-FF9090B0A6F5}"/>
              </a:ext>
            </a:extLst>
          </p:cNvPr>
          <p:cNvSpPr>
            <a:spLocks noGrp="1"/>
          </p:cNvSpPr>
          <p:nvPr>
            <p:ph sz="quarter" idx="21"/>
          </p:nvPr>
        </p:nvSpPr>
        <p:spPr>
          <a:xfrm>
            <a:off x="1819836" y="5945467"/>
            <a:ext cx="3037300" cy="363258"/>
          </a:xfrm>
        </p:spPr>
        <p:txBody>
          <a:bodyPr lIns="0" tIns="0"/>
          <a:lstStyle/>
          <a:p>
            <a:pPr marL="432" indent="0">
              <a:buNone/>
            </a:pPr>
            <a:r>
              <a:rPr lang="en-US" sz="2000" dirty="0"/>
              <a:t>is </a:t>
            </a:r>
            <a:r>
              <a:rPr lang="en-US" sz="2000" b="1" dirty="0"/>
              <a:t>disposable income</a:t>
            </a:r>
            <a:r>
              <a:rPr lang="en-US" sz="2000" dirty="0"/>
              <a:t>.</a:t>
            </a:r>
          </a:p>
        </p:txBody>
      </p:sp>
    </p:spTree>
    <p:extLst>
      <p:ext uri="{BB962C8B-B14F-4D97-AF65-F5344CB8AC3E}">
        <p14:creationId xmlns:p14="http://schemas.microsoft.com/office/powerpoint/2010/main" val="839160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500"/>
                                        <p:tgtEl>
                                          <p:spTgt spid="6">
                                            <p:txEl>
                                              <p:pRg st="0" end="0"/>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500"/>
                                        <p:tgtEl>
                                          <p:spTgt spid="7">
                                            <p:txEl>
                                              <p:pRg st="0" end="0"/>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8">
                                            <p:txEl>
                                              <p:pRg st="0" end="0"/>
                                            </p:txEl>
                                          </p:spTgt>
                                        </p:tgtEl>
                                        <p:attrNameLst>
                                          <p:attrName>style.visibility</p:attrName>
                                        </p:attrNameLst>
                                      </p:cBhvr>
                                      <p:to>
                                        <p:strVal val="visible"/>
                                      </p:to>
                                    </p:set>
                                    <p:animEffect transition="in" filter="fade">
                                      <p:cBhvr>
                                        <p:cTn id="43" dur="500"/>
                                        <p:tgtEl>
                                          <p:spTgt spid="8">
                                            <p:txEl>
                                              <p:pRg st="0" end="0"/>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9">
                                            <p:txEl>
                                              <p:pRg st="0" end="0"/>
                                            </p:txEl>
                                          </p:spTgt>
                                        </p:tgtEl>
                                        <p:attrNameLst>
                                          <p:attrName>style.visibility</p:attrName>
                                        </p:attrNameLst>
                                      </p:cBhvr>
                                      <p:to>
                                        <p:strVal val="visible"/>
                                      </p:to>
                                    </p:set>
                                    <p:animEffect transition="in" filter="fade">
                                      <p:cBhvr>
                                        <p:cTn id="51" dur="500"/>
                                        <p:tgtEl>
                                          <p:spTgt spid="9">
                                            <p:txEl>
                                              <p:pRg st="0" end="0"/>
                                            </p:txEl>
                                          </p:spTgt>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10">
                                            <p:txEl>
                                              <p:pRg st="0" end="0"/>
                                            </p:txEl>
                                          </p:spTgt>
                                        </p:tgtEl>
                                        <p:attrNameLst>
                                          <p:attrName>style.visibility</p:attrName>
                                        </p:attrNameLst>
                                      </p:cBhvr>
                                      <p:to>
                                        <p:strVal val="visible"/>
                                      </p:to>
                                    </p:set>
                                    <p:animEffect transition="in" filter="fade">
                                      <p:cBhvr>
                                        <p:cTn id="55" dur="500"/>
                                        <p:tgtEl>
                                          <p:spTgt spid="10">
                                            <p:txEl>
                                              <p:pRg st="0" end="0"/>
                                            </p:txEl>
                                          </p:spTgt>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500"/>
                                        <p:tgtEl>
                                          <p:spTgt spid="22"/>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11">
                                            <p:txEl>
                                              <p:pRg st="0" end="0"/>
                                            </p:txEl>
                                          </p:spTgt>
                                        </p:tgtEl>
                                        <p:attrNameLst>
                                          <p:attrName>style.visibility</p:attrName>
                                        </p:attrNameLst>
                                      </p:cBhvr>
                                      <p:to>
                                        <p:strVal val="visible"/>
                                      </p:to>
                                    </p:set>
                                    <p:animEffect transition="in" filter="fade">
                                      <p:cBhvr>
                                        <p:cTn id="63"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P spid="7" grpId="0" build="p"/>
      <p:bldP spid="8" grpId="0" build="p"/>
      <p:bldP spid="9" grpId="0" build="p"/>
      <p:bldP spid="10" grpId="0" build="p"/>
      <p:bldP spid="11"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Real Equilibrium G</a:t>
            </a:r>
            <a:r>
              <a:rPr lang="en-US" sz="100" dirty="0"/>
              <a:t> </a:t>
            </a:r>
            <a:r>
              <a:rPr lang="en-US" dirty="0"/>
              <a:t>D</a:t>
            </a:r>
            <a:r>
              <a:rPr lang="en-US" sz="100" dirty="0"/>
              <a:t> </a:t>
            </a:r>
            <a:r>
              <a:rPr lang="en-US" dirty="0"/>
              <a:t>P </a:t>
            </a:r>
            <a:r>
              <a:rPr lang="en-US" sz="2000" b="0" dirty="0"/>
              <a:t>(2 of 2)</a:t>
            </a:r>
            <a:endParaRPr lang="en-IN" dirty="0"/>
          </a:p>
        </p:txBody>
      </p:sp>
      <p:sp>
        <p:nvSpPr>
          <p:cNvPr id="4" name="Content Placeholder 3"/>
          <p:cNvSpPr>
            <a:spLocks noGrp="1"/>
          </p:cNvSpPr>
          <p:nvPr>
            <p:ph sz="quarter" idx="13"/>
          </p:nvPr>
        </p:nvSpPr>
        <p:spPr>
          <a:xfrm>
            <a:off x="457200" y="1556327"/>
            <a:ext cx="7523018" cy="557481"/>
          </a:xfrm>
        </p:spPr>
        <p:txBody>
          <a:bodyPr/>
          <a:lstStyle/>
          <a:p>
            <a:pPr marL="432" indent="0">
              <a:buNone/>
            </a:pPr>
            <a:r>
              <a:rPr lang="en-US" dirty="0"/>
              <a:t>Substituting into the equilibrium condition, we obtain:</a:t>
            </a:r>
          </a:p>
        </p:txBody>
      </p:sp>
      <p:graphicFrame>
        <p:nvGraphicFramePr>
          <p:cNvPr id="6" name="Object 5" descr="Y = 2000 + 0.75 left parenthesis Y minus 2000 right parenthesis + 2000 + 2500. = 2000 + 0.75 times Y minus 1500 + 2000 + 2500. = 5000 + 0.75 times Y. 0.25 times Y = 5000.">
            <a:extLst>
              <a:ext uri="{FF2B5EF4-FFF2-40B4-BE49-F238E27FC236}">
                <a16:creationId xmlns:a16="http://schemas.microsoft.com/office/drawing/2014/main" id="{73ABF815-D2CB-4D22-9300-D2E24C76B4B8}"/>
              </a:ext>
            </a:extLst>
          </p:cNvPr>
          <p:cNvGraphicFramePr>
            <a:graphicFrameLocks noChangeAspect="1"/>
          </p:cNvGraphicFramePr>
          <p:nvPr>
            <p:extLst>
              <p:ext uri="{D42A27DB-BD31-4B8C-83A1-F6EECF244321}">
                <p14:modId xmlns:p14="http://schemas.microsoft.com/office/powerpoint/2010/main" val="1439497282"/>
              </p:ext>
            </p:extLst>
          </p:nvPr>
        </p:nvGraphicFramePr>
        <p:xfrm>
          <a:off x="1546225" y="2254698"/>
          <a:ext cx="6037263" cy="1601787"/>
        </p:xfrm>
        <a:graphic>
          <a:graphicData uri="http://schemas.openxmlformats.org/presentationml/2006/ole">
            <mc:AlternateContent xmlns:mc="http://schemas.openxmlformats.org/markup-compatibility/2006">
              <mc:Choice xmlns:v="urn:schemas-microsoft-com:vml" Requires="v">
                <p:oleObj name="Equation" r:id="rId2" imgW="6514920" imgH="1726920" progId="Equation.DSMT4">
                  <p:embed/>
                </p:oleObj>
              </mc:Choice>
              <mc:Fallback>
                <p:oleObj name="Equation" r:id="rId2" imgW="6514920" imgH="1726920" progId="Equation.DSMT4">
                  <p:embed/>
                  <p:pic>
                    <p:nvPicPr>
                      <p:cNvPr id="6" name="Object 5" descr="Y = 2000 + 0.75 left parenthesis Y minus 2000 right parenthesis + 2000 + 2500. = 2000 + 0.75 times Y minus 1500 + 2000 + 2500. = 5000 + 0.75 times Y. 0.25 times Y = 5000.">
                        <a:extLst>
                          <a:ext uri="{FF2B5EF4-FFF2-40B4-BE49-F238E27FC236}">
                            <a16:creationId xmlns:a16="http://schemas.microsoft.com/office/drawing/2014/main" id="{73ABF815-D2CB-4D22-9300-D2E24C76B4B8}"/>
                          </a:ext>
                        </a:extLst>
                      </p:cNvPr>
                      <p:cNvPicPr/>
                      <p:nvPr/>
                    </p:nvPicPr>
                    <p:blipFill>
                      <a:blip r:embed="rId3"/>
                      <a:stretch>
                        <a:fillRect/>
                      </a:stretch>
                    </p:blipFill>
                    <p:spPr>
                      <a:xfrm>
                        <a:off x="1546225" y="2254698"/>
                        <a:ext cx="6037263" cy="1601787"/>
                      </a:xfrm>
                      <a:prstGeom prst="rect">
                        <a:avLst/>
                      </a:prstGeom>
                    </p:spPr>
                  </p:pic>
                </p:oleObj>
              </mc:Fallback>
            </mc:AlternateContent>
          </a:graphicData>
        </a:graphic>
      </p:graphicFrame>
      <p:graphicFrame>
        <p:nvGraphicFramePr>
          <p:cNvPr id="7" name="Object 6" descr="Y = 5000 divided by 0.25 = 20,000.">
            <a:extLst>
              <a:ext uri="{FF2B5EF4-FFF2-40B4-BE49-F238E27FC236}">
                <a16:creationId xmlns:a16="http://schemas.microsoft.com/office/drawing/2014/main" id="{76472175-6CF7-4480-A5AE-84F0D8D9C307}"/>
              </a:ext>
            </a:extLst>
          </p:cNvPr>
          <p:cNvGraphicFramePr>
            <a:graphicFrameLocks noChangeAspect="1"/>
          </p:cNvGraphicFramePr>
          <p:nvPr>
            <p:extLst>
              <p:ext uri="{D42A27DB-BD31-4B8C-83A1-F6EECF244321}">
                <p14:modId xmlns:p14="http://schemas.microsoft.com/office/powerpoint/2010/main" val="768983716"/>
              </p:ext>
            </p:extLst>
          </p:nvPr>
        </p:nvGraphicFramePr>
        <p:xfrm>
          <a:off x="2150625" y="4087643"/>
          <a:ext cx="2672192" cy="745133"/>
        </p:xfrm>
        <a:graphic>
          <a:graphicData uri="http://schemas.openxmlformats.org/presentationml/2006/ole">
            <mc:AlternateContent xmlns:mc="http://schemas.openxmlformats.org/markup-compatibility/2006">
              <mc:Choice xmlns:v="urn:schemas-microsoft-com:vml" Requires="v">
                <p:oleObj name="Equation" r:id="rId4" imgW="2641320" imgH="736560" progId="Equation.DSMT4">
                  <p:embed/>
                </p:oleObj>
              </mc:Choice>
              <mc:Fallback>
                <p:oleObj name="Equation" r:id="rId4" imgW="2641320" imgH="736560" progId="Equation.DSMT4">
                  <p:embed/>
                  <p:pic>
                    <p:nvPicPr>
                      <p:cNvPr id="7" name="Object 6" descr="Y = 5000 divided by 0.25 = 20,000.">
                        <a:extLst>
                          <a:ext uri="{FF2B5EF4-FFF2-40B4-BE49-F238E27FC236}">
                            <a16:creationId xmlns:a16="http://schemas.microsoft.com/office/drawing/2014/main" id="{76472175-6CF7-4480-A5AE-84F0D8D9C307}"/>
                          </a:ext>
                        </a:extLst>
                      </p:cNvPr>
                      <p:cNvPicPr/>
                      <p:nvPr/>
                    </p:nvPicPr>
                    <p:blipFill>
                      <a:blip r:embed="rId5"/>
                      <a:stretch>
                        <a:fillRect/>
                      </a:stretch>
                    </p:blipFill>
                    <p:spPr>
                      <a:xfrm>
                        <a:off x="2150625" y="4087643"/>
                        <a:ext cx="2672192" cy="745133"/>
                      </a:xfrm>
                      <a:prstGeom prst="rect">
                        <a:avLst/>
                      </a:prstGeom>
                    </p:spPr>
                  </p:pic>
                </p:oleObj>
              </mc:Fallback>
            </mc:AlternateContent>
          </a:graphicData>
        </a:graphic>
      </p:graphicFrame>
      <p:sp>
        <p:nvSpPr>
          <p:cNvPr id="5" name="Content Placeholder 4"/>
          <p:cNvSpPr>
            <a:spLocks noGrp="1"/>
          </p:cNvSpPr>
          <p:nvPr>
            <p:ph sz="quarter" idx="14"/>
          </p:nvPr>
        </p:nvSpPr>
        <p:spPr>
          <a:xfrm>
            <a:off x="457200" y="5176824"/>
            <a:ext cx="5634842" cy="576845"/>
          </a:xfrm>
        </p:spPr>
        <p:txBody>
          <a:bodyPr/>
          <a:lstStyle/>
          <a:p>
            <a:pPr marL="432" indent="0">
              <a:buNone/>
            </a:pPr>
            <a:r>
              <a:rPr lang="en-US" dirty="0"/>
              <a:t>So, in our model real G</a:t>
            </a:r>
            <a:r>
              <a:rPr lang="en-US" sz="100" dirty="0"/>
              <a:t> </a:t>
            </a:r>
            <a:r>
              <a:rPr lang="en-US" dirty="0"/>
              <a:t>D</a:t>
            </a:r>
            <a:r>
              <a:rPr lang="en-US" sz="100" dirty="0"/>
              <a:t> </a:t>
            </a:r>
            <a:r>
              <a:rPr lang="en-US" dirty="0"/>
              <a:t>P = $20,000.</a:t>
            </a:r>
          </a:p>
        </p:txBody>
      </p:sp>
    </p:spTree>
    <p:extLst>
      <p:ext uri="{BB962C8B-B14F-4D97-AF65-F5344CB8AC3E}">
        <p14:creationId xmlns:p14="http://schemas.microsoft.com/office/powerpoint/2010/main" val="2455437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837A4-B728-4C67-A991-19875F7065F2}"/>
              </a:ext>
            </a:extLst>
          </p:cNvPr>
          <p:cNvSpPr>
            <a:spLocks noGrp="1"/>
          </p:cNvSpPr>
          <p:nvPr>
            <p:ph type="title"/>
          </p:nvPr>
        </p:nvSpPr>
        <p:spPr/>
        <p:txBody>
          <a:bodyPr/>
          <a:lstStyle/>
          <a:p>
            <a:r>
              <a:rPr lang="en-US" dirty="0"/>
              <a:t>A More General Approach </a:t>
            </a:r>
            <a:r>
              <a:rPr lang="en-US" sz="2000" b="0" dirty="0"/>
              <a:t>(1 of 2)</a:t>
            </a:r>
          </a:p>
        </p:txBody>
      </p:sp>
      <p:sp>
        <p:nvSpPr>
          <p:cNvPr id="3" name="Content Placeholder 2">
            <a:extLst>
              <a:ext uri="{FF2B5EF4-FFF2-40B4-BE49-F238E27FC236}">
                <a16:creationId xmlns:a16="http://schemas.microsoft.com/office/drawing/2014/main" id="{60377A42-490E-48ED-B3C7-8480E5D7A9A9}"/>
              </a:ext>
            </a:extLst>
          </p:cNvPr>
          <p:cNvSpPr>
            <a:spLocks noGrp="1"/>
          </p:cNvSpPr>
          <p:nvPr>
            <p:ph sz="quarter" idx="13"/>
          </p:nvPr>
        </p:nvSpPr>
        <p:spPr>
          <a:xfrm>
            <a:off x="457200" y="1552574"/>
            <a:ext cx="7769788" cy="912720"/>
          </a:xfrm>
        </p:spPr>
        <p:txBody>
          <a:bodyPr/>
          <a:lstStyle/>
          <a:p>
            <a:pPr marL="432" indent="0">
              <a:buNone/>
            </a:pPr>
            <a:r>
              <a:rPr lang="en-US" dirty="0"/>
              <a:t>More generally, we could allow the parameters of the model to be represented by letters:</a:t>
            </a:r>
          </a:p>
        </p:txBody>
      </p:sp>
      <p:sp>
        <p:nvSpPr>
          <p:cNvPr id="4" name="Content Placeholder 3">
            <a:extLst>
              <a:ext uri="{FF2B5EF4-FFF2-40B4-BE49-F238E27FC236}">
                <a16:creationId xmlns:a16="http://schemas.microsoft.com/office/drawing/2014/main" id="{EE44C2A2-7BC8-4A80-B569-9C760EA0BC65}"/>
              </a:ext>
            </a:extLst>
          </p:cNvPr>
          <p:cNvSpPr>
            <a:spLocks noGrp="1"/>
          </p:cNvSpPr>
          <p:nvPr>
            <p:ph sz="quarter" idx="14"/>
          </p:nvPr>
        </p:nvSpPr>
        <p:spPr>
          <a:xfrm>
            <a:off x="457199" y="2545976"/>
            <a:ext cx="3711389" cy="412377"/>
          </a:xfrm>
        </p:spPr>
        <p:txBody>
          <a:bodyPr tIns="0"/>
          <a:lstStyle/>
          <a:p>
            <a:pPr marL="432000" indent="-432000">
              <a:buAutoNum type="arabicPeriod"/>
            </a:pPr>
            <a:r>
              <a:rPr lang="en-US" dirty="0"/>
              <a:t>Consumption function:</a:t>
            </a:r>
          </a:p>
        </p:txBody>
      </p:sp>
      <p:graphicFrame>
        <p:nvGraphicFramePr>
          <p:cNvPr id="17" name="Object 16" descr="C equals C bar plus M P C (Y minus T).">
            <a:extLst>
              <a:ext uri="{FF2B5EF4-FFF2-40B4-BE49-F238E27FC236}">
                <a16:creationId xmlns:a16="http://schemas.microsoft.com/office/drawing/2014/main" id="{F5797739-CA6A-4D25-BAA6-AC14E360186B}"/>
              </a:ext>
            </a:extLst>
          </p:cNvPr>
          <p:cNvGraphicFramePr>
            <a:graphicFrameLocks noChangeAspect="1"/>
          </p:cNvGraphicFramePr>
          <p:nvPr>
            <p:extLst>
              <p:ext uri="{D42A27DB-BD31-4B8C-83A1-F6EECF244321}">
                <p14:modId xmlns:p14="http://schemas.microsoft.com/office/powerpoint/2010/main" val="3087827695"/>
              </p:ext>
            </p:extLst>
          </p:nvPr>
        </p:nvGraphicFramePr>
        <p:xfrm>
          <a:off x="5572688" y="2533650"/>
          <a:ext cx="2654300" cy="419100"/>
        </p:xfrm>
        <a:graphic>
          <a:graphicData uri="http://schemas.openxmlformats.org/presentationml/2006/ole">
            <mc:AlternateContent xmlns:mc="http://schemas.openxmlformats.org/markup-compatibility/2006">
              <mc:Choice xmlns:v="urn:schemas-microsoft-com:vml" Requires="v">
                <p:oleObj name="Equation" r:id="rId3" imgW="2654280" imgH="419040" progId="Equation.DSMT4">
                  <p:embed/>
                </p:oleObj>
              </mc:Choice>
              <mc:Fallback>
                <p:oleObj name="Equation" r:id="rId3" imgW="2654280" imgH="419040" progId="Equation.DSMT4">
                  <p:embed/>
                  <p:pic>
                    <p:nvPicPr>
                      <p:cNvPr id="17" name="Object 16" descr="C equals C bar plus M P C (Y minus T).">
                        <a:extLst>
                          <a:ext uri="{FF2B5EF4-FFF2-40B4-BE49-F238E27FC236}">
                            <a16:creationId xmlns:a16="http://schemas.microsoft.com/office/drawing/2014/main" id="{F5797739-CA6A-4D25-BAA6-AC14E360186B}"/>
                          </a:ext>
                        </a:extLst>
                      </p:cNvPr>
                      <p:cNvPicPr/>
                      <p:nvPr/>
                    </p:nvPicPr>
                    <p:blipFill>
                      <a:blip r:embed="rId4"/>
                      <a:stretch>
                        <a:fillRect/>
                      </a:stretch>
                    </p:blipFill>
                    <p:spPr>
                      <a:xfrm>
                        <a:off x="5572688" y="2533650"/>
                        <a:ext cx="2654300" cy="4191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EC729B41-73DB-4FEE-9D45-0C5D755CBC09}"/>
              </a:ext>
            </a:extLst>
          </p:cNvPr>
          <p:cNvSpPr>
            <a:spLocks noGrp="1"/>
          </p:cNvSpPr>
          <p:nvPr>
            <p:ph sz="quarter" idx="15"/>
          </p:nvPr>
        </p:nvSpPr>
        <p:spPr>
          <a:xfrm>
            <a:off x="457200" y="3161063"/>
            <a:ext cx="4491318" cy="469641"/>
          </a:xfrm>
        </p:spPr>
        <p:txBody>
          <a:bodyPr tIns="0"/>
          <a:lstStyle/>
          <a:p>
            <a:pPr marL="432000" indent="-432000">
              <a:buAutoNum type="arabicPeriod" startAt="2"/>
            </a:pPr>
            <a:r>
              <a:rPr lang="en-US" dirty="0"/>
              <a:t>Planned investment function</a:t>
            </a:r>
          </a:p>
        </p:txBody>
      </p:sp>
      <p:graphicFrame>
        <p:nvGraphicFramePr>
          <p:cNvPr id="18" name="Object 17" descr="I equals I bar">
            <a:extLst>
              <a:ext uri="{FF2B5EF4-FFF2-40B4-BE49-F238E27FC236}">
                <a16:creationId xmlns:a16="http://schemas.microsoft.com/office/drawing/2014/main" id="{2726FF11-4439-4610-877E-A6524768A756}"/>
              </a:ext>
            </a:extLst>
          </p:cNvPr>
          <p:cNvGraphicFramePr>
            <a:graphicFrameLocks noChangeAspect="1"/>
          </p:cNvGraphicFramePr>
          <p:nvPr>
            <p:extLst>
              <p:ext uri="{D42A27DB-BD31-4B8C-83A1-F6EECF244321}">
                <p14:modId xmlns:p14="http://schemas.microsoft.com/office/powerpoint/2010/main" val="2879827448"/>
              </p:ext>
            </p:extLst>
          </p:nvPr>
        </p:nvGraphicFramePr>
        <p:xfrm>
          <a:off x="5572688" y="3161063"/>
          <a:ext cx="546100" cy="355600"/>
        </p:xfrm>
        <a:graphic>
          <a:graphicData uri="http://schemas.openxmlformats.org/presentationml/2006/ole">
            <mc:AlternateContent xmlns:mc="http://schemas.openxmlformats.org/markup-compatibility/2006">
              <mc:Choice xmlns:v="urn:schemas-microsoft-com:vml" Requires="v">
                <p:oleObj name="Equation" r:id="rId5" imgW="545760" imgH="355320" progId="Equation.DSMT4">
                  <p:embed/>
                </p:oleObj>
              </mc:Choice>
              <mc:Fallback>
                <p:oleObj name="Equation" r:id="rId5" imgW="545760" imgH="355320" progId="Equation.DSMT4">
                  <p:embed/>
                  <p:pic>
                    <p:nvPicPr>
                      <p:cNvPr id="18" name="Object 17" descr="I equals I bar">
                        <a:extLst>
                          <a:ext uri="{FF2B5EF4-FFF2-40B4-BE49-F238E27FC236}">
                            <a16:creationId xmlns:a16="http://schemas.microsoft.com/office/drawing/2014/main" id="{2726FF11-4439-4610-877E-A6524768A756}"/>
                          </a:ext>
                        </a:extLst>
                      </p:cNvPr>
                      <p:cNvPicPr/>
                      <p:nvPr/>
                    </p:nvPicPr>
                    <p:blipFill>
                      <a:blip r:embed="rId6"/>
                      <a:stretch>
                        <a:fillRect/>
                      </a:stretch>
                    </p:blipFill>
                    <p:spPr>
                      <a:xfrm>
                        <a:off x="5572688" y="3161063"/>
                        <a:ext cx="546100" cy="355600"/>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41E1A12A-7AE1-4AE8-8184-8F804EBC1883}"/>
              </a:ext>
            </a:extLst>
          </p:cNvPr>
          <p:cNvSpPr>
            <a:spLocks noGrp="1"/>
          </p:cNvSpPr>
          <p:nvPr>
            <p:ph sz="quarter" idx="16"/>
          </p:nvPr>
        </p:nvSpPr>
        <p:spPr>
          <a:xfrm>
            <a:off x="457200" y="3718931"/>
            <a:ext cx="5002306" cy="458621"/>
          </a:xfrm>
        </p:spPr>
        <p:txBody>
          <a:bodyPr tIns="0"/>
          <a:lstStyle/>
          <a:p>
            <a:pPr marL="432000" indent="-432000">
              <a:buAutoNum type="arabicPeriod" startAt="3"/>
            </a:pPr>
            <a:r>
              <a:rPr lang="en-US" dirty="0"/>
              <a:t>Government purchases function</a:t>
            </a:r>
          </a:p>
        </p:txBody>
      </p:sp>
      <p:graphicFrame>
        <p:nvGraphicFramePr>
          <p:cNvPr id="12" name="Object 11" descr="G equals G bar">
            <a:extLst>
              <a:ext uri="{FF2B5EF4-FFF2-40B4-BE49-F238E27FC236}">
                <a16:creationId xmlns:a16="http://schemas.microsoft.com/office/drawing/2014/main" id="{D17785A3-447C-491B-8278-65EEEB0D96A6}"/>
              </a:ext>
            </a:extLst>
          </p:cNvPr>
          <p:cNvGraphicFramePr>
            <a:graphicFrameLocks noChangeAspect="1"/>
          </p:cNvGraphicFramePr>
          <p:nvPr>
            <p:extLst>
              <p:ext uri="{D42A27DB-BD31-4B8C-83A1-F6EECF244321}">
                <p14:modId xmlns:p14="http://schemas.microsoft.com/office/powerpoint/2010/main" val="600961843"/>
              </p:ext>
            </p:extLst>
          </p:nvPr>
        </p:nvGraphicFramePr>
        <p:xfrm>
          <a:off x="5572688" y="3737573"/>
          <a:ext cx="812800" cy="368300"/>
        </p:xfrm>
        <a:graphic>
          <a:graphicData uri="http://schemas.openxmlformats.org/presentationml/2006/ole">
            <mc:AlternateContent xmlns:mc="http://schemas.openxmlformats.org/markup-compatibility/2006">
              <mc:Choice xmlns:v="urn:schemas-microsoft-com:vml" Requires="v">
                <p:oleObj name="Equation" r:id="rId7" imgW="812520" imgH="368280" progId="Equation.DSMT4">
                  <p:embed/>
                </p:oleObj>
              </mc:Choice>
              <mc:Fallback>
                <p:oleObj name="Equation" r:id="rId7" imgW="812520" imgH="368280" progId="Equation.DSMT4">
                  <p:embed/>
                  <p:pic>
                    <p:nvPicPr>
                      <p:cNvPr id="12" name="Object 11" descr="G equals G bar">
                        <a:extLst>
                          <a:ext uri="{FF2B5EF4-FFF2-40B4-BE49-F238E27FC236}">
                            <a16:creationId xmlns:a16="http://schemas.microsoft.com/office/drawing/2014/main" id="{D17785A3-447C-491B-8278-65EEEB0D96A6}"/>
                          </a:ext>
                        </a:extLst>
                      </p:cNvPr>
                      <p:cNvPicPr/>
                      <p:nvPr/>
                    </p:nvPicPr>
                    <p:blipFill>
                      <a:blip r:embed="rId8"/>
                      <a:stretch>
                        <a:fillRect/>
                      </a:stretch>
                    </p:blipFill>
                    <p:spPr>
                      <a:xfrm>
                        <a:off x="5572688" y="3737573"/>
                        <a:ext cx="812800" cy="368300"/>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08219FAD-D80E-441C-9F51-A73E2D8B30A4}"/>
              </a:ext>
            </a:extLst>
          </p:cNvPr>
          <p:cNvSpPr>
            <a:spLocks noGrp="1"/>
          </p:cNvSpPr>
          <p:nvPr>
            <p:ph sz="quarter" idx="17"/>
          </p:nvPr>
        </p:nvSpPr>
        <p:spPr>
          <a:xfrm>
            <a:off x="457200" y="4274743"/>
            <a:ext cx="3146611" cy="458622"/>
          </a:xfrm>
        </p:spPr>
        <p:txBody>
          <a:bodyPr tIns="0"/>
          <a:lstStyle/>
          <a:p>
            <a:pPr marL="432000" indent="-432000">
              <a:buAutoNum type="arabicPeriod" startAt="4"/>
            </a:pPr>
            <a:r>
              <a:rPr lang="en-US" dirty="0"/>
              <a:t>Tax function</a:t>
            </a:r>
          </a:p>
        </p:txBody>
      </p:sp>
      <p:graphicFrame>
        <p:nvGraphicFramePr>
          <p:cNvPr id="20" name="Object 19" descr="T equals T bar">
            <a:extLst>
              <a:ext uri="{FF2B5EF4-FFF2-40B4-BE49-F238E27FC236}">
                <a16:creationId xmlns:a16="http://schemas.microsoft.com/office/drawing/2014/main" id="{900D43E9-8B25-4E05-8F3B-5893F9A36044}"/>
              </a:ext>
            </a:extLst>
          </p:cNvPr>
          <p:cNvGraphicFramePr>
            <a:graphicFrameLocks noChangeAspect="1"/>
          </p:cNvGraphicFramePr>
          <p:nvPr>
            <p:extLst>
              <p:ext uri="{D42A27DB-BD31-4B8C-83A1-F6EECF244321}">
                <p14:modId xmlns:p14="http://schemas.microsoft.com/office/powerpoint/2010/main" val="3105117290"/>
              </p:ext>
            </p:extLst>
          </p:nvPr>
        </p:nvGraphicFramePr>
        <p:xfrm>
          <a:off x="5572688" y="4277733"/>
          <a:ext cx="762000" cy="355600"/>
        </p:xfrm>
        <a:graphic>
          <a:graphicData uri="http://schemas.openxmlformats.org/presentationml/2006/ole">
            <mc:AlternateContent xmlns:mc="http://schemas.openxmlformats.org/markup-compatibility/2006">
              <mc:Choice xmlns:v="urn:schemas-microsoft-com:vml" Requires="v">
                <p:oleObj name="Equation" r:id="rId9" imgW="761760" imgH="355320" progId="Equation.DSMT4">
                  <p:embed/>
                </p:oleObj>
              </mc:Choice>
              <mc:Fallback>
                <p:oleObj name="Equation" r:id="rId9" imgW="761760" imgH="355320" progId="Equation.DSMT4">
                  <p:embed/>
                  <p:pic>
                    <p:nvPicPr>
                      <p:cNvPr id="20" name="Object 19" descr="T equals T bar">
                        <a:extLst>
                          <a:ext uri="{FF2B5EF4-FFF2-40B4-BE49-F238E27FC236}">
                            <a16:creationId xmlns:a16="http://schemas.microsoft.com/office/drawing/2014/main" id="{900D43E9-8B25-4E05-8F3B-5893F9A36044}"/>
                          </a:ext>
                        </a:extLst>
                      </p:cNvPr>
                      <p:cNvPicPr/>
                      <p:nvPr/>
                    </p:nvPicPr>
                    <p:blipFill>
                      <a:blip r:embed="rId10"/>
                      <a:stretch>
                        <a:fillRect/>
                      </a:stretch>
                    </p:blipFill>
                    <p:spPr>
                      <a:xfrm>
                        <a:off x="5572688" y="4277733"/>
                        <a:ext cx="762000" cy="355600"/>
                      </a:xfrm>
                      <a:prstGeom prst="rect">
                        <a:avLst/>
                      </a:prstGeom>
                    </p:spPr>
                  </p:pic>
                </p:oleObj>
              </mc:Fallback>
            </mc:AlternateContent>
          </a:graphicData>
        </a:graphic>
      </p:graphicFrame>
      <p:sp>
        <p:nvSpPr>
          <p:cNvPr id="8" name="Content Placeholder 7">
            <a:extLst>
              <a:ext uri="{FF2B5EF4-FFF2-40B4-BE49-F238E27FC236}">
                <a16:creationId xmlns:a16="http://schemas.microsoft.com/office/drawing/2014/main" id="{614FBD8A-3018-4EDA-B55A-F095A89689E8}"/>
              </a:ext>
            </a:extLst>
          </p:cNvPr>
          <p:cNvSpPr>
            <a:spLocks noGrp="1"/>
          </p:cNvSpPr>
          <p:nvPr>
            <p:ph sz="quarter" idx="18"/>
          </p:nvPr>
        </p:nvSpPr>
        <p:spPr>
          <a:xfrm>
            <a:off x="457200" y="4831977"/>
            <a:ext cx="4011769" cy="473450"/>
          </a:xfrm>
        </p:spPr>
        <p:txBody>
          <a:bodyPr tIns="0"/>
          <a:lstStyle/>
          <a:p>
            <a:pPr marL="432000" indent="-432000">
              <a:buAutoNum type="arabicPeriod" startAt="5"/>
            </a:pPr>
            <a:r>
              <a:rPr lang="en-US" dirty="0"/>
              <a:t>Equilibrium condition</a:t>
            </a:r>
          </a:p>
        </p:txBody>
      </p:sp>
      <p:graphicFrame>
        <p:nvGraphicFramePr>
          <p:cNvPr id="21" name="Object 20" descr="Y equals C plus I plus G">
            <a:extLst>
              <a:ext uri="{FF2B5EF4-FFF2-40B4-BE49-F238E27FC236}">
                <a16:creationId xmlns:a16="http://schemas.microsoft.com/office/drawing/2014/main" id="{DE1DD071-CD1D-446D-A4DA-78FC6E1B87E1}"/>
              </a:ext>
            </a:extLst>
          </p:cNvPr>
          <p:cNvGraphicFramePr>
            <a:graphicFrameLocks noChangeAspect="1"/>
          </p:cNvGraphicFramePr>
          <p:nvPr>
            <p:extLst>
              <p:ext uri="{D42A27DB-BD31-4B8C-83A1-F6EECF244321}">
                <p14:modId xmlns:p14="http://schemas.microsoft.com/office/powerpoint/2010/main" val="2799859902"/>
              </p:ext>
            </p:extLst>
          </p:nvPr>
        </p:nvGraphicFramePr>
        <p:xfrm>
          <a:off x="5572688" y="4942427"/>
          <a:ext cx="1689100" cy="292100"/>
        </p:xfrm>
        <a:graphic>
          <a:graphicData uri="http://schemas.openxmlformats.org/presentationml/2006/ole">
            <mc:AlternateContent xmlns:mc="http://schemas.openxmlformats.org/markup-compatibility/2006">
              <mc:Choice xmlns:v="urn:schemas-microsoft-com:vml" Requires="v">
                <p:oleObj name="Equation" r:id="rId11" imgW="1688760" imgH="291960" progId="Equation.DSMT4">
                  <p:embed/>
                </p:oleObj>
              </mc:Choice>
              <mc:Fallback>
                <p:oleObj name="Equation" r:id="rId11" imgW="1688760" imgH="291960" progId="Equation.DSMT4">
                  <p:embed/>
                  <p:pic>
                    <p:nvPicPr>
                      <p:cNvPr id="21" name="Object 20" descr="Y equals C plus I plus G">
                        <a:extLst>
                          <a:ext uri="{FF2B5EF4-FFF2-40B4-BE49-F238E27FC236}">
                            <a16:creationId xmlns:a16="http://schemas.microsoft.com/office/drawing/2014/main" id="{DE1DD071-CD1D-446D-A4DA-78FC6E1B87E1}"/>
                          </a:ext>
                        </a:extLst>
                      </p:cNvPr>
                      <p:cNvPicPr/>
                      <p:nvPr/>
                    </p:nvPicPr>
                    <p:blipFill>
                      <a:blip r:embed="rId12"/>
                      <a:stretch>
                        <a:fillRect/>
                      </a:stretch>
                    </p:blipFill>
                    <p:spPr>
                      <a:xfrm>
                        <a:off x="5572688" y="4942427"/>
                        <a:ext cx="1689100" cy="292100"/>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333981CB-7897-4296-986F-64358BF5AEA6}"/>
              </a:ext>
            </a:extLst>
          </p:cNvPr>
          <p:cNvSpPr>
            <a:spLocks noGrp="1"/>
          </p:cNvSpPr>
          <p:nvPr>
            <p:ph sz="quarter" idx="19"/>
          </p:nvPr>
        </p:nvSpPr>
        <p:spPr>
          <a:xfrm>
            <a:off x="457201" y="5425120"/>
            <a:ext cx="7769788" cy="796386"/>
          </a:xfrm>
        </p:spPr>
        <p:txBody>
          <a:bodyPr tIns="0"/>
          <a:lstStyle/>
          <a:p>
            <a:pPr marL="432" indent="0">
              <a:buNone/>
            </a:pPr>
            <a:r>
              <a:rPr lang="en-US" dirty="0"/>
              <a:t>The letters with bars over them are parameters—fixed (autonomous) values.</a:t>
            </a:r>
          </a:p>
        </p:txBody>
      </p:sp>
    </p:spTree>
    <p:extLst>
      <p:ext uri="{BB962C8B-B14F-4D97-AF65-F5344CB8AC3E}">
        <p14:creationId xmlns:p14="http://schemas.microsoft.com/office/powerpoint/2010/main" val="47763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500"/>
                                        <p:tgtEl>
                                          <p:spTgt spid="6">
                                            <p:txEl>
                                              <p:pRg st="0" end="0"/>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500"/>
                                        <p:tgtEl>
                                          <p:spTgt spid="7">
                                            <p:txEl>
                                              <p:pRg st="0" end="0"/>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8">
                                            <p:txEl>
                                              <p:pRg st="0" end="0"/>
                                            </p:txEl>
                                          </p:spTgt>
                                        </p:tgtEl>
                                        <p:attrNameLst>
                                          <p:attrName>style.visibility</p:attrName>
                                        </p:attrNameLst>
                                      </p:cBhvr>
                                      <p:to>
                                        <p:strVal val="visible"/>
                                      </p:to>
                                    </p:set>
                                    <p:animEffect transition="in" filter="fade">
                                      <p:cBhvr>
                                        <p:cTn id="43" dur="500"/>
                                        <p:tgtEl>
                                          <p:spTgt spid="8">
                                            <p:txEl>
                                              <p:pRg st="0" end="0"/>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9">
                                            <p:txEl>
                                              <p:pRg st="0" end="0"/>
                                            </p:txEl>
                                          </p:spTgt>
                                        </p:tgtEl>
                                        <p:attrNameLst>
                                          <p:attrName>style.visibility</p:attrName>
                                        </p:attrNameLst>
                                      </p:cBhvr>
                                      <p:to>
                                        <p:strVal val="visible"/>
                                      </p:to>
                                    </p:set>
                                    <p:animEffect transition="in" filter="fade">
                                      <p:cBhvr>
                                        <p:cTn id="51"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P spid="7" grpId="0" build="p"/>
      <p:bldP spid="8" grpId="0" build="p"/>
      <p:bldP spid="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solidFill>
                  <a:schemeClr val="tx2"/>
                </a:solidFill>
              </a:rPr>
              <a:t>Figure 16.2 Federal Purchases and Federal Expenditures as a Percentage of G</a:t>
            </a:r>
            <a:r>
              <a:rPr lang="en-US" sz="100" dirty="0">
                <a:solidFill>
                  <a:schemeClr val="tx2"/>
                </a:solidFill>
              </a:rPr>
              <a:t> </a:t>
            </a:r>
            <a:r>
              <a:rPr lang="en-US" sz="2600" dirty="0">
                <a:solidFill>
                  <a:schemeClr val="tx2"/>
                </a:solidFill>
              </a:rPr>
              <a:t>D</a:t>
            </a:r>
            <a:r>
              <a:rPr lang="en-US" sz="100" dirty="0">
                <a:solidFill>
                  <a:schemeClr val="tx2"/>
                </a:solidFill>
              </a:rPr>
              <a:t> </a:t>
            </a:r>
            <a:r>
              <a:rPr lang="en-US" sz="2600" dirty="0">
                <a:solidFill>
                  <a:schemeClr val="tx2"/>
                </a:solidFill>
              </a:rPr>
              <a:t>P, 1950–2022</a:t>
            </a:r>
            <a:endParaRPr lang="en-IN" sz="2600" dirty="0">
              <a:solidFill>
                <a:schemeClr val="tx2"/>
              </a:solidFill>
            </a:endParaRPr>
          </a:p>
        </p:txBody>
      </p:sp>
      <p:pic>
        <p:nvPicPr>
          <p:cNvPr id="3" name="Picture 2" descr="A graph depicts federal purchases and federal expenditures as a percentage of G D P between 1950 and 2020."/>
          <p:cNvPicPr>
            <a:picLocks noChangeAspect="1"/>
          </p:cNvPicPr>
          <p:nvPr/>
        </p:nvPicPr>
        <p:blipFill>
          <a:blip r:embed="rId3"/>
          <a:stretch>
            <a:fillRect/>
          </a:stretch>
        </p:blipFill>
        <p:spPr>
          <a:xfrm>
            <a:off x="1476822" y="1587801"/>
            <a:ext cx="6194073" cy="3151905"/>
          </a:xfrm>
          <a:prstGeom prst="rect">
            <a:avLst/>
          </a:prstGeom>
        </p:spPr>
      </p:pic>
      <p:sp>
        <p:nvSpPr>
          <p:cNvPr id="6" name="Content Placeholder 5"/>
          <p:cNvSpPr>
            <a:spLocks noGrp="1"/>
          </p:cNvSpPr>
          <p:nvPr>
            <p:ph sz="quarter" idx="15"/>
          </p:nvPr>
        </p:nvSpPr>
        <p:spPr>
          <a:xfrm>
            <a:off x="468313" y="4887415"/>
            <a:ext cx="8218487" cy="1348286"/>
          </a:xfrm>
        </p:spPr>
        <p:txBody>
          <a:bodyPr/>
          <a:lstStyle/>
          <a:p>
            <a:pPr marL="432" indent="0">
              <a:spcBef>
                <a:spcPts val="600"/>
              </a:spcBef>
              <a:buNone/>
            </a:pPr>
            <a:r>
              <a:rPr lang="en-US" sz="1800" dirty="0"/>
              <a:t>As a percentage of G</a:t>
            </a:r>
            <a:r>
              <a:rPr lang="en-US" sz="100" dirty="0"/>
              <a:t> </a:t>
            </a:r>
            <a:r>
              <a:rPr lang="en-US" sz="1800" dirty="0"/>
              <a:t>D</a:t>
            </a:r>
            <a:r>
              <a:rPr lang="en-US" sz="100" dirty="0"/>
              <a:t> </a:t>
            </a:r>
            <a:r>
              <a:rPr lang="en-US" sz="1800" dirty="0"/>
              <a:t>P, federal expenditures are now higher than ever—over 30 percent of G</a:t>
            </a:r>
            <a:r>
              <a:rPr lang="en-US" sz="100" dirty="0"/>
              <a:t> </a:t>
            </a:r>
            <a:r>
              <a:rPr lang="en-US" sz="1800" dirty="0"/>
              <a:t>D</a:t>
            </a:r>
            <a:r>
              <a:rPr lang="en-US" sz="100" dirty="0"/>
              <a:t> </a:t>
            </a:r>
            <a:r>
              <a:rPr lang="en-US" sz="1800" dirty="0"/>
              <a:t>P.</a:t>
            </a:r>
          </a:p>
          <a:p>
            <a:pPr>
              <a:spcBef>
                <a:spcPts val="600"/>
              </a:spcBef>
            </a:pPr>
            <a:r>
              <a:rPr lang="en-US" sz="1800" dirty="0"/>
              <a:t>However, a smaller proportion is now spent on government purchases of goods and services (mostly military spending).</a:t>
            </a:r>
          </a:p>
        </p:txBody>
      </p:sp>
    </p:spTree>
    <p:extLst>
      <p:ext uri="{BB962C8B-B14F-4D97-AF65-F5344CB8AC3E}">
        <p14:creationId xmlns:p14="http://schemas.microsoft.com/office/powerpoint/2010/main" val="3160063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More General Approach </a:t>
            </a:r>
            <a:r>
              <a:rPr lang="en-US" sz="2000" b="0" dirty="0"/>
              <a:t>(2 of 2)</a:t>
            </a:r>
            <a:endParaRPr lang="en-IN" dirty="0"/>
          </a:p>
        </p:txBody>
      </p:sp>
      <p:sp>
        <p:nvSpPr>
          <p:cNvPr id="4" name="Content Placeholder 3"/>
          <p:cNvSpPr>
            <a:spLocks noGrp="1"/>
          </p:cNvSpPr>
          <p:nvPr>
            <p:ph sz="quarter" idx="13"/>
          </p:nvPr>
        </p:nvSpPr>
        <p:spPr>
          <a:xfrm>
            <a:off x="457200" y="1556327"/>
            <a:ext cx="5100452" cy="533730"/>
          </a:xfrm>
        </p:spPr>
        <p:txBody>
          <a:bodyPr/>
          <a:lstStyle/>
          <a:p>
            <a:pPr marL="432" indent="0">
              <a:buNone/>
            </a:pPr>
            <a:r>
              <a:rPr lang="en-US" sz="2200" dirty="0"/>
              <a:t>Solving now for equilibrium, we get:</a:t>
            </a:r>
          </a:p>
        </p:txBody>
      </p:sp>
      <p:graphicFrame>
        <p:nvGraphicFramePr>
          <p:cNvPr id="6" name="Object 5" descr="Y equals C bar plus M P C (Y minus T) plus I bar plus G bar">
            <a:extLst>
              <a:ext uri="{FF2B5EF4-FFF2-40B4-BE49-F238E27FC236}">
                <a16:creationId xmlns:a16="http://schemas.microsoft.com/office/drawing/2014/main" id="{814F62CE-1E09-48A3-851E-CDE2C430C620}"/>
              </a:ext>
            </a:extLst>
          </p:cNvPr>
          <p:cNvGraphicFramePr>
            <a:graphicFrameLocks noChangeAspect="1"/>
          </p:cNvGraphicFramePr>
          <p:nvPr>
            <p:extLst>
              <p:ext uri="{D42A27DB-BD31-4B8C-83A1-F6EECF244321}">
                <p14:modId xmlns:p14="http://schemas.microsoft.com/office/powerpoint/2010/main" val="3699812636"/>
              </p:ext>
            </p:extLst>
          </p:nvPr>
        </p:nvGraphicFramePr>
        <p:xfrm>
          <a:off x="3478012" y="2189760"/>
          <a:ext cx="2947988" cy="347663"/>
        </p:xfrm>
        <a:graphic>
          <a:graphicData uri="http://schemas.openxmlformats.org/presentationml/2006/ole">
            <mc:AlternateContent xmlns:mc="http://schemas.openxmlformats.org/markup-compatibility/2006">
              <mc:Choice xmlns:v="urn:schemas-microsoft-com:vml" Requires="v">
                <p:oleObj name="Equation" r:id="rId2" imgW="3568680" imgH="419040" progId="Equation.DSMT4">
                  <p:embed/>
                </p:oleObj>
              </mc:Choice>
              <mc:Fallback>
                <p:oleObj name="Equation" r:id="rId2" imgW="3568680" imgH="419040" progId="Equation.DSMT4">
                  <p:embed/>
                  <p:pic>
                    <p:nvPicPr>
                      <p:cNvPr id="6" name="Object 5" descr="Y equals C bar plus M P C (Y minus T) plus I bar plus G bar">
                        <a:extLst>
                          <a:ext uri="{FF2B5EF4-FFF2-40B4-BE49-F238E27FC236}">
                            <a16:creationId xmlns:a16="http://schemas.microsoft.com/office/drawing/2014/main" id="{814F62CE-1E09-48A3-851E-CDE2C430C620}"/>
                          </a:ext>
                        </a:extLst>
                      </p:cNvPr>
                      <p:cNvPicPr/>
                      <p:nvPr/>
                    </p:nvPicPr>
                    <p:blipFill>
                      <a:blip r:embed="rId3"/>
                      <a:stretch>
                        <a:fillRect/>
                      </a:stretch>
                    </p:blipFill>
                    <p:spPr>
                      <a:xfrm>
                        <a:off x="3478012" y="2189760"/>
                        <a:ext cx="2947988" cy="347663"/>
                      </a:xfrm>
                      <a:prstGeom prst="rect">
                        <a:avLst/>
                      </a:prstGeom>
                    </p:spPr>
                  </p:pic>
                </p:oleObj>
              </mc:Fallback>
            </mc:AlternateContent>
          </a:graphicData>
        </a:graphic>
      </p:graphicFrame>
      <p:graphicFrame>
        <p:nvGraphicFramePr>
          <p:cNvPr id="7" name="Object 6" descr="Y minus M P C (Y) equals C bar minus (M P C times T bar) plus I bar plus G bar">
            <a:extLst>
              <a:ext uri="{FF2B5EF4-FFF2-40B4-BE49-F238E27FC236}">
                <a16:creationId xmlns:a16="http://schemas.microsoft.com/office/drawing/2014/main" id="{814F62CE-1E09-48A3-851E-CDE2C430C620}"/>
              </a:ext>
            </a:extLst>
          </p:cNvPr>
          <p:cNvGraphicFramePr>
            <a:graphicFrameLocks noChangeAspect="1"/>
          </p:cNvGraphicFramePr>
          <p:nvPr>
            <p:extLst>
              <p:ext uri="{D42A27DB-BD31-4B8C-83A1-F6EECF244321}">
                <p14:modId xmlns:p14="http://schemas.microsoft.com/office/powerpoint/2010/main" val="2143014772"/>
              </p:ext>
            </p:extLst>
          </p:nvPr>
        </p:nvGraphicFramePr>
        <p:xfrm>
          <a:off x="2339150" y="2714593"/>
          <a:ext cx="3895725" cy="346075"/>
        </p:xfrm>
        <a:graphic>
          <a:graphicData uri="http://schemas.openxmlformats.org/presentationml/2006/ole">
            <mc:AlternateContent xmlns:mc="http://schemas.openxmlformats.org/markup-compatibility/2006">
              <mc:Choice xmlns:v="urn:schemas-microsoft-com:vml" Requires="v">
                <p:oleObj name="Equation" r:id="rId4" imgW="4711680" imgH="419040" progId="Equation.DSMT4">
                  <p:embed/>
                </p:oleObj>
              </mc:Choice>
              <mc:Fallback>
                <p:oleObj name="Equation" r:id="rId4" imgW="4711680" imgH="419040" progId="Equation.DSMT4">
                  <p:embed/>
                  <p:pic>
                    <p:nvPicPr>
                      <p:cNvPr id="7" name="Object 6" descr="Y minus M P C (Y) equals C bar minus (M P C times T bar) plus I bar plus G bar">
                        <a:extLst>
                          <a:ext uri="{FF2B5EF4-FFF2-40B4-BE49-F238E27FC236}">
                            <a16:creationId xmlns:a16="http://schemas.microsoft.com/office/drawing/2014/main" id="{814F62CE-1E09-48A3-851E-CDE2C430C620}"/>
                          </a:ext>
                        </a:extLst>
                      </p:cNvPr>
                      <p:cNvPicPr/>
                      <p:nvPr/>
                    </p:nvPicPr>
                    <p:blipFill>
                      <a:blip r:embed="rId5"/>
                      <a:stretch>
                        <a:fillRect/>
                      </a:stretch>
                    </p:blipFill>
                    <p:spPr>
                      <a:xfrm>
                        <a:off x="2339150" y="2714593"/>
                        <a:ext cx="3895725" cy="346075"/>
                      </a:xfrm>
                      <a:prstGeom prst="rect">
                        <a:avLst/>
                      </a:prstGeom>
                    </p:spPr>
                  </p:pic>
                </p:oleObj>
              </mc:Fallback>
            </mc:AlternateContent>
          </a:graphicData>
        </a:graphic>
      </p:graphicFrame>
      <p:graphicFrame>
        <p:nvGraphicFramePr>
          <p:cNvPr id="8" name="Object 7" descr="Y (1 minus M P C) equals C bar minus (M P C times T bar) plus I bar plus G bar">
            <a:extLst>
              <a:ext uri="{FF2B5EF4-FFF2-40B4-BE49-F238E27FC236}">
                <a16:creationId xmlns:a16="http://schemas.microsoft.com/office/drawing/2014/main" id="{814F62CE-1E09-48A3-851E-CDE2C430C620}"/>
              </a:ext>
            </a:extLst>
          </p:cNvPr>
          <p:cNvGraphicFramePr>
            <a:graphicFrameLocks noChangeAspect="1"/>
          </p:cNvGraphicFramePr>
          <p:nvPr>
            <p:extLst>
              <p:ext uri="{D42A27DB-BD31-4B8C-83A1-F6EECF244321}">
                <p14:modId xmlns:p14="http://schemas.microsoft.com/office/powerpoint/2010/main" val="3870542353"/>
              </p:ext>
            </p:extLst>
          </p:nvPr>
        </p:nvGraphicFramePr>
        <p:xfrm>
          <a:off x="2435988" y="3341198"/>
          <a:ext cx="3798887" cy="346075"/>
        </p:xfrm>
        <a:graphic>
          <a:graphicData uri="http://schemas.openxmlformats.org/presentationml/2006/ole">
            <mc:AlternateContent xmlns:mc="http://schemas.openxmlformats.org/markup-compatibility/2006">
              <mc:Choice xmlns:v="urn:schemas-microsoft-com:vml" Requires="v">
                <p:oleObj name="Equation" r:id="rId6" imgW="4597200" imgH="419040" progId="Equation.DSMT4">
                  <p:embed/>
                </p:oleObj>
              </mc:Choice>
              <mc:Fallback>
                <p:oleObj name="Equation" r:id="rId6" imgW="4597200" imgH="419040" progId="Equation.DSMT4">
                  <p:embed/>
                  <p:pic>
                    <p:nvPicPr>
                      <p:cNvPr id="8" name="Object 7" descr="Y (1 minus M P C) equals C bar minus (M P C times T bar) plus I bar plus G bar">
                        <a:extLst>
                          <a:ext uri="{FF2B5EF4-FFF2-40B4-BE49-F238E27FC236}">
                            <a16:creationId xmlns:a16="http://schemas.microsoft.com/office/drawing/2014/main" id="{814F62CE-1E09-48A3-851E-CDE2C430C620}"/>
                          </a:ext>
                        </a:extLst>
                      </p:cNvPr>
                      <p:cNvPicPr/>
                      <p:nvPr/>
                    </p:nvPicPr>
                    <p:blipFill>
                      <a:blip r:embed="rId7"/>
                      <a:stretch>
                        <a:fillRect/>
                      </a:stretch>
                    </p:blipFill>
                    <p:spPr>
                      <a:xfrm>
                        <a:off x="2435988" y="3341198"/>
                        <a:ext cx="3798887" cy="346075"/>
                      </a:xfrm>
                      <a:prstGeom prst="rect">
                        <a:avLst/>
                      </a:prstGeom>
                    </p:spPr>
                  </p:pic>
                </p:oleObj>
              </mc:Fallback>
            </mc:AlternateContent>
          </a:graphicData>
        </a:graphic>
      </p:graphicFrame>
      <p:graphicFrame>
        <p:nvGraphicFramePr>
          <p:cNvPr id="9" name="Object 8" descr="Y equals C bar minus (M P C times T bar) plus I bar plus G bar all over 1 minus M P C.">
            <a:extLst>
              <a:ext uri="{FF2B5EF4-FFF2-40B4-BE49-F238E27FC236}">
                <a16:creationId xmlns:a16="http://schemas.microsoft.com/office/drawing/2014/main" id="{814F62CE-1E09-48A3-851E-CDE2C430C620}"/>
              </a:ext>
            </a:extLst>
          </p:cNvPr>
          <p:cNvGraphicFramePr>
            <a:graphicFrameLocks noChangeAspect="1"/>
          </p:cNvGraphicFramePr>
          <p:nvPr>
            <p:extLst>
              <p:ext uri="{D42A27DB-BD31-4B8C-83A1-F6EECF244321}">
                <p14:modId xmlns:p14="http://schemas.microsoft.com/office/powerpoint/2010/main" val="2751526952"/>
              </p:ext>
            </p:extLst>
          </p:nvPr>
        </p:nvGraphicFramePr>
        <p:xfrm>
          <a:off x="3511149" y="3922083"/>
          <a:ext cx="2781300" cy="661988"/>
        </p:xfrm>
        <a:graphic>
          <a:graphicData uri="http://schemas.openxmlformats.org/presentationml/2006/ole">
            <mc:AlternateContent xmlns:mc="http://schemas.openxmlformats.org/markup-compatibility/2006">
              <mc:Choice xmlns:v="urn:schemas-microsoft-com:vml" Requires="v">
                <p:oleObj name="Equation" r:id="rId8" imgW="3365280" imgH="799920" progId="Equation.DSMT4">
                  <p:embed/>
                </p:oleObj>
              </mc:Choice>
              <mc:Fallback>
                <p:oleObj name="Equation" r:id="rId8" imgW="3365280" imgH="799920" progId="Equation.DSMT4">
                  <p:embed/>
                  <p:pic>
                    <p:nvPicPr>
                      <p:cNvPr id="9" name="Object 8" descr="Y equals C bar minus (M P C times T bar) plus I bar plus G bar all over 1 minus M P C.">
                        <a:extLst>
                          <a:ext uri="{FF2B5EF4-FFF2-40B4-BE49-F238E27FC236}">
                            <a16:creationId xmlns:a16="http://schemas.microsoft.com/office/drawing/2014/main" id="{814F62CE-1E09-48A3-851E-CDE2C430C620}"/>
                          </a:ext>
                        </a:extLst>
                      </p:cNvPr>
                      <p:cNvPicPr/>
                      <p:nvPr/>
                    </p:nvPicPr>
                    <p:blipFill>
                      <a:blip r:embed="rId9"/>
                      <a:stretch>
                        <a:fillRect/>
                      </a:stretch>
                    </p:blipFill>
                    <p:spPr>
                      <a:xfrm>
                        <a:off x="3511149" y="3922083"/>
                        <a:ext cx="2781300" cy="661988"/>
                      </a:xfrm>
                      <a:prstGeom prst="rect">
                        <a:avLst/>
                      </a:prstGeom>
                    </p:spPr>
                  </p:pic>
                </p:oleObj>
              </mc:Fallback>
            </mc:AlternateContent>
          </a:graphicData>
        </a:graphic>
      </p:graphicFrame>
      <p:sp>
        <p:nvSpPr>
          <p:cNvPr id="5" name="Content Placeholder 4"/>
          <p:cNvSpPr>
            <a:spLocks noGrp="1"/>
          </p:cNvSpPr>
          <p:nvPr>
            <p:ph sz="quarter" idx="14"/>
          </p:nvPr>
        </p:nvSpPr>
        <p:spPr>
          <a:xfrm>
            <a:off x="457200" y="4797633"/>
            <a:ext cx="5622966" cy="522514"/>
          </a:xfrm>
        </p:spPr>
        <p:txBody>
          <a:bodyPr/>
          <a:lstStyle/>
          <a:p>
            <a:pPr marL="432" indent="0">
              <a:buNone/>
            </a:pPr>
            <a:r>
              <a:rPr lang="en-US" sz="2200" dirty="0"/>
              <a:t>This is more useful for us in “change form”:</a:t>
            </a:r>
          </a:p>
        </p:txBody>
      </p:sp>
      <p:graphicFrame>
        <p:nvGraphicFramePr>
          <p:cNvPr id="10" name="Object 9" descr="Delta Y equals delta C bar minus (M P C times delta T bar) plus delta I bar plus delta G bar all over 1 minus M P C.">
            <a:extLst>
              <a:ext uri="{FF2B5EF4-FFF2-40B4-BE49-F238E27FC236}">
                <a16:creationId xmlns:a16="http://schemas.microsoft.com/office/drawing/2014/main" id="{EBCF2984-D0D1-4A30-AD12-4D4B89C575D3}"/>
              </a:ext>
            </a:extLst>
          </p:cNvPr>
          <p:cNvGraphicFramePr>
            <a:graphicFrameLocks noChangeAspect="1"/>
          </p:cNvGraphicFramePr>
          <p:nvPr>
            <p:extLst>
              <p:ext uri="{D42A27DB-BD31-4B8C-83A1-F6EECF244321}">
                <p14:modId xmlns:p14="http://schemas.microsoft.com/office/powerpoint/2010/main" val="3890692007"/>
              </p:ext>
            </p:extLst>
          </p:nvPr>
        </p:nvGraphicFramePr>
        <p:xfrm>
          <a:off x="3291523" y="5447223"/>
          <a:ext cx="3748087" cy="682625"/>
        </p:xfrm>
        <a:graphic>
          <a:graphicData uri="http://schemas.openxmlformats.org/presentationml/2006/ole">
            <mc:AlternateContent xmlns:mc="http://schemas.openxmlformats.org/markup-compatibility/2006">
              <mc:Choice xmlns:v="urn:schemas-microsoft-com:vml" Requires="v">
                <p:oleObj name="Equation" r:id="rId10" imgW="4394160" imgH="799920" progId="Equation.DSMT4">
                  <p:embed/>
                </p:oleObj>
              </mc:Choice>
              <mc:Fallback>
                <p:oleObj name="Equation" r:id="rId10" imgW="4394160" imgH="799920" progId="Equation.DSMT4">
                  <p:embed/>
                  <p:pic>
                    <p:nvPicPr>
                      <p:cNvPr id="10" name="Object 9" descr="Delta Y equals delta C bar minus (M P C times delta T bar) plus delta I bar plus delta G bar all over 1 minus M P C.">
                        <a:extLst>
                          <a:ext uri="{FF2B5EF4-FFF2-40B4-BE49-F238E27FC236}">
                            <a16:creationId xmlns:a16="http://schemas.microsoft.com/office/drawing/2014/main" id="{EBCF2984-D0D1-4A30-AD12-4D4B89C575D3}"/>
                          </a:ext>
                        </a:extLst>
                      </p:cNvPr>
                      <p:cNvPicPr/>
                      <p:nvPr/>
                    </p:nvPicPr>
                    <p:blipFill>
                      <a:blip r:embed="rId11"/>
                      <a:stretch>
                        <a:fillRect/>
                      </a:stretch>
                    </p:blipFill>
                    <p:spPr>
                      <a:xfrm>
                        <a:off x="3291523" y="5447223"/>
                        <a:ext cx="3748087" cy="682625"/>
                      </a:xfrm>
                      <a:prstGeom prst="rect">
                        <a:avLst/>
                      </a:prstGeom>
                    </p:spPr>
                  </p:pic>
                </p:oleObj>
              </mc:Fallback>
            </mc:AlternateContent>
          </a:graphicData>
        </a:graphic>
      </p:graphicFrame>
    </p:spTree>
    <p:extLst>
      <p:ext uri="{BB962C8B-B14F-4D97-AF65-F5344CB8AC3E}">
        <p14:creationId xmlns:p14="http://schemas.microsoft.com/office/powerpoint/2010/main" val="3376571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fade">
                                      <p:cBhvr>
                                        <p:cTn id="2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 Formula for the Government Purchases Multiplier</a:t>
            </a:r>
            <a:endParaRPr lang="en-IN" sz="3200" dirty="0"/>
          </a:p>
        </p:txBody>
      </p:sp>
      <p:graphicFrame>
        <p:nvGraphicFramePr>
          <p:cNvPr id="8" name="Object 7" descr="Delta Y equals delta C bar minus (M P C times delta T bar) plus delta I bar plus delta G bar all over 1 minus M P C.">
            <a:extLst>
              <a:ext uri="{FF2B5EF4-FFF2-40B4-BE49-F238E27FC236}">
                <a16:creationId xmlns:a16="http://schemas.microsoft.com/office/drawing/2014/main" id="{B39BC6CC-1D6E-4DAC-976F-238F1363C74F}"/>
              </a:ext>
            </a:extLst>
          </p:cNvPr>
          <p:cNvGraphicFramePr>
            <a:graphicFrameLocks noChangeAspect="1"/>
          </p:cNvGraphicFramePr>
          <p:nvPr>
            <p:extLst>
              <p:ext uri="{D42A27DB-BD31-4B8C-83A1-F6EECF244321}">
                <p14:modId xmlns:p14="http://schemas.microsoft.com/office/powerpoint/2010/main" val="3800326896"/>
              </p:ext>
            </p:extLst>
          </p:nvPr>
        </p:nvGraphicFramePr>
        <p:xfrm>
          <a:off x="2930217" y="1704221"/>
          <a:ext cx="3283566" cy="597314"/>
        </p:xfrm>
        <a:graphic>
          <a:graphicData uri="http://schemas.openxmlformats.org/presentationml/2006/ole">
            <mc:AlternateContent xmlns:mc="http://schemas.openxmlformats.org/markup-compatibility/2006">
              <mc:Choice xmlns:v="urn:schemas-microsoft-com:vml" Requires="v">
                <p:oleObj name="Equation" r:id="rId2" imgW="4394160" imgH="799920" progId="Equation.DSMT4">
                  <p:embed/>
                </p:oleObj>
              </mc:Choice>
              <mc:Fallback>
                <p:oleObj name="Equation" r:id="rId2" imgW="4394160" imgH="799920" progId="Equation.DSMT4">
                  <p:embed/>
                  <p:pic>
                    <p:nvPicPr>
                      <p:cNvPr id="8" name="Object 7" descr="Delta Y equals delta C bar minus (M P C times delta T bar) plus delta I bar plus delta G bar all over 1 minus M P C.">
                        <a:extLst>
                          <a:ext uri="{FF2B5EF4-FFF2-40B4-BE49-F238E27FC236}">
                            <a16:creationId xmlns:a16="http://schemas.microsoft.com/office/drawing/2014/main" id="{B39BC6CC-1D6E-4DAC-976F-238F1363C74F}"/>
                          </a:ext>
                        </a:extLst>
                      </p:cNvPr>
                      <p:cNvPicPr/>
                      <p:nvPr/>
                    </p:nvPicPr>
                    <p:blipFill>
                      <a:blip r:embed="rId3"/>
                      <a:stretch>
                        <a:fillRect/>
                      </a:stretch>
                    </p:blipFill>
                    <p:spPr>
                      <a:xfrm>
                        <a:off x="2930217" y="1704221"/>
                        <a:ext cx="3283566" cy="597314"/>
                      </a:xfrm>
                      <a:prstGeom prst="rect">
                        <a:avLst/>
                      </a:prstGeom>
                    </p:spPr>
                  </p:pic>
                </p:oleObj>
              </mc:Fallback>
            </mc:AlternateContent>
          </a:graphicData>
        </a:graphic>
      </p:graphicFrame>
      <p:sp>
        <p:nvSpPr>
          <p:cNvPr id="4" name="Content Placeholder 3"/>
          <p:cNvSpPr>
            <a:spLocks noGrp="1"/>
          </p:cNvSpPr>
          <p:nvPr>
            <p:ph sz="quarter" idx="13"/>
          </p:nvPr>
        </p:nvSpPr>
        <p:spPr>
          <a:xfrm>
            <a:off x="457200" y="2409338"/>
            <a:ext cx="8232128" cy="749324"/>
          </a:xfrm>
        </p:spPr>
        <p:txBody>
          <a:bodyPr/>
          <a:lstStyle/>
          <a:p>
            <a:pPr marL="432" indent="0">
              <a:buNone/>
            </a:pPr>
            <a:r>
              <a:rPr lang="en-US" sz="1800" dirty="0"/>
              <a:t>If consumption, taxes, and investment remain constant, their changes are zero; so we get:</a:t>
            </a:r>
          </a:p>
        </p:txBody>
      </p:sp>
      <p:graphicFrame>
        <p:nvGraphicFramePr>
          <p:cNvPr id="9" name="Object 8" descr="Delta Y equals delta G over 1 minus M P C.">
            <a:extLst>
              <a:ext uri="{FF2B5EF4-FFF2-40B4-BE49-F238E27FC236}">
                <a16:creationId xmlns:a16="http://schemas.microsoft.com/office/drawing/2014/main" id="{943B5499-76B8-4540-B4F3-D575A8357842}"/>
              </a:ext>
            </a:extLst>
          </p:cNvPr>
          <p:cNvGraphicFramePr>
            <a:graphicFrameLocks noChangeAspect="1"/>
          </p:cNvGraphicFramePr>
          <p:nvPr>
            <p:extLst>
              <p:ext uri="{D42A27DB-BD31-4B8C-83A1-F6EECF244321}">
                <p14:modId xmlns:p14="http://schemas.microsoft.com/office/powerpoint/2010/main" val="264824623"/>
              </p:ext>
            </p:extLst>
          </p:nvPr>
        </p:nvGraphicFramePr>
        <p:xfrm>
          <a:off x="3839733" y="3255125"/>
          <a:ext cx="1464534" cy="562930"/>
        </p:xfrm>
        <a:graphic>
          <a:graphicData uri="http://schemas.openxmlformats.org/presentationml/2006/ole">
            <mc:AlternateContent xmlns:mc="http://schemas.openxmlformats.org/markup-compatibility/2006">
              <mc:Choice xmlns:v="urn:schemas-microsoft-com:vml" Requires="v">
                <p:oleObj name="Equation" r:id="rId4" imgW="1917360" imgH="736560" progId="Equation.DSMT4">
                  <p:embed/>
                </p:oleObj>
              </mc:Choice>
              <mc:Fallback>
                <p:oleObj name="Equation" r:id="rId4" imgW="1917360" imgH="736560" progId="Equation.DSMT4">
                  <p:embed/>
                  <p:pic>
                    <p:nvPicPr>
                      <p:cNvPr id="9" name="Object 8" descr="Delta Y equals delta G over 1 minus M P C.">
                        <a:extLst>
                          <a:ext uri="{FF2B5EF4-FFF2-40B4-BE49-F238E27FC236}">
                            <a16:creationId xmlns:a16="http://schemas.microsoft.com/office/drawing/2014/main" id="{943B5499-76B8-4540-B4F3-D575A8357842}"/>
                          </a:ext>
                        </a:extLst>
                      </p:cNvPr>
                      <p:cNvPicPr/>
                      <p:nvPr/>
                    </p:nvPicPr>
                    <p:blipFill>
                      <a:blip r:embed="rId5"/>
                      <a:stretch>
                        <a:fillRect/>
                      </a:stretch>
                    </p:blipFill>
                    <p:spPr>
                      <a:xfrm>
                        <a:off x="3839733" y="3255125"/>
                        <a:ext cx="1464534" cy="562930"/>
                      </a:xfrm>
                      <a:prstGeom prst="rect">
                        <a:avLst/>
                      </a:prstGeom>
                    </p:spPr>
                  </p:pic>
                </p:oleObj>
              </mc:Fallback>
            </mc:AlternateContent>
          </a:graphicData>
        </a:graphic>
      </p:graphicFrame>
      <p:graphicFrame>
        <p:nvGraphicFramePr>
          <p:cNvPr id="10" name="Object 9" descr="Delta Y over  delta G equals 1 over 1 minus M P C.">
            <a:extLst>
              <a:ext uri="{FF2B5EF4-FFF2-40B4-BE49-F238E27FC236}">
                <a16:creationId xmlns:a16="http://schemas.microsoft.com/office/drawing/2014/main" id="{943B5499-76B8-4540-B4F3-D575A8357842}"/>
              </a:ext>
            </a:extLst>
          </p:cNvPr>
          <p:cNvGraphicFramePr>
            <a:graphicFrameLocks noChangeAspect="1"/>
          </p:cNvGraphicFramePr>
          <p:nvPr>
            <p:extLst>
              <p:ext uri="{D42A27DB-BD31-4B8C-83A1-F6EECF244321}">
                <p14:modId xmlns:p14="http://schemas.microsoft.com/office/powerpoint/2010/main" val="3863205154"/>
              </p:ext>
            </p:extLst>
          </p:nvPr>
        </p:nvGraphicFramePr>
        <p:xfrm>
          <a:off x="3820664" y="3936765"/>
          <a:ext cx="1502673" cy="562930"/>
        </p:xfrm>
        <a:graphic>
          <a:graphicData uri="http://schemas.openxmlformats.org/presentationml/2006/ole">
            <mc:AlternateContent xmlns:mc="http://schemas.openxmlformats.org/markup-compatibility/2006">
              <mc:Choice xmlns:v="urn:schemas-microsoft-com:vml" Requires="v">
                <p:oleObj name="Equation" r:id="rId6" imgW="1968480" imgH="736560" progId="Equation.DSMT4">
                  <p:embed/>
                </p:oleObj>
              </mc:Choice>
              <mc:Fallback>
                <p:oleObj name="Equation" r:id="rId6" imgW="1968480" imgH="736560" progId="Equation.DSMT4">
                  <p:embed/>
                  <p:pic>
                    <p:nvPicPr>
                      <p:cNvPr id="10" name="Object 9" descr="Delta Y over  delta G equals 1 over 1 minus M P C.">
                        <a:extLst>
                          <a:ext uri="{FF2B5EF4-FFF2-40B4-BE49-F238E27FC236}">
                            <a16:creationId xmlns:a16="http://schemas.microsoft.com/office/drawing/2014/main" id="{943B5499-76B8-4540-B4F3-D575A8357842}"/>
                          </a:ext>
                        </a:extLst>
                      </p:cNvPr>
                      <p:cNvPicPr/>
                      <p:nvPr/>
                    </p:nvPicPr>
                    <p:blipFill>
                      <a:blip r:embed="rId7"/>
                      <a:stretch>
                        <a:fillRect/>
                      </a:stretch>
                    </p:blipFill>
                    <p:spPr>
                      <a:xfrm>
                        <a:off x="3820664" y="3936765"/>
                        <a:ext cx="1502673" cy="562930"/>
                      </a:xfrm>
                      <a:prstGeom prst="rect">
                        <a:avLst/>
                      </a:prstGeom>
                    </p:spPr>
                  </p:pic>
                </p:oleObj>
              </mc:Fallback>
            </mc:AlternateContent>
          </a:graphicData>
        </a:graphic>
      </p:graphicFrame>
      <p:sp>
        <p:nvSpPr>
          <p:cNvPr id="5" name="Content Placeholder 4"/>
          <p:cNvSpPr>
            <a:spLocks noGrp="1"/>
          </p:cNvSpPr>
          <p:nvPr>
            <p:ph sz="quarter" idx="14"/>
          </p:nvPr>
        </p:nvSpPr>
        <p:spPr>
          <a:xfrm>
            <a:off x="457200" y="4629084"/>
            <a:ext cx="7867403" cy="465433"/>
          </a:xfrm>
        </p:spPr>
        <p:txBody>
          <a:bodyPr/>
          <a:lstStyle/>
          <a:p>
            <a:pPr marL="432" indent="0">
              <a:buNone/>
            </a:pPr>
            <a:r>
              <a:rPr lang="en-US" sz="1800" dirty="0"/>
              <a:t>For</a:t>
            </a:r>
            <a:r>
              <a:rPr lang="en-US" sz="1800" b="1" dirty="0"/>
              <a:t> </a:t>
            </a:r>
            <a:r>
              <a:rPr lang="en-US" sz="1800" i="1" dirty="0"/>
              <a:t>M</a:t>
            </a:r>
            <a:r>
              <a:rPr lang="en-US" sz="100" i="1" dirty="0"/>
              <a:t> </a:t>
            </a:r>
            <a:r>
              <a:rPr lang="en-US" sz="1800" i="1" dirty="0"/>
              <a:t>P</a:t>
            </a:r>
            <a:r>
              <a:rPr lang="en-US" sz="100" i="1" dirty="0"/>
              <a:t> </a:t>
            </a:r>
            <a:r>
              <a:rPr lang="en-US" sz="1800" i="1" dirty="0"/>
              <a:t>C</a:t>
            </a:r>
            <a:r>
              <a:rPr lang="en-US" sz="1800" b="1" dirty="0"/>
              <a:t> </a:t>
            </a:r>
            <a:r>
              <a:rPr lang="en-US" sz="1800" dirty="0"/>
              <a:t>= 0.75, this gives a government purchases multiplier of 4:</a:t>
            </a:r>
          </a:p>
        </p:txBody>
      </p:sp>
      <p:graphicFrame>
        <p:nvGraphicFramePr>
          <p:cNvPr id="11" name="Object 10" descr="Delta Y over delta G equals 1 over 1 minus 0.75 equals 1 over 0.25 equals 4.">
            <a:extLst>
              <a:ext uri="{FF2B5EF4-FFF2-40B4-BE49-F238E27FC236}">
                <a16:creationId xmlns:a16="http://schemas.microsoft.com/office/drawing/2014/main" id="{1821EC31-FD5A-43CA-B39D-1B865B489EC1}"/>
              </a:ext>
            </a:extLst>
          </p:cNvPr>
          <p:cNvGraphicFramePr>
            <a:graphicFrameLocks noChangeAspect="1"/>
          </p:cNvGraphicFramePr>
          <p:nvPr>
            <p:extLst>
              <p:ext uri="{D42A27DB-BD31-4B8C-83A1-F6EECF244321}">
                <p14:modId xmlns:p14="http://schemas.microsoft.com/office/powerpoint/2010/main" val="19992497"/>
              </p:ext>
            </p:extLst>
          </p:nvPr>
        </p:nvGraphicFramePr>
        <p:xfrm>
          <a:off x="3322038" y="5182443"/>
          <a:ext cx="2499925" cy="553418"/>
        </p:xfrm>
        <a:graphic>
          <a:graphicData uri="http://schemas.openxmlformats.org/presentationml/2006/ole">
            <mc:AlternateContent xmlns:mc="http://schemas.openxmlformats.org/markup-compatibility/2006">
              <mc:Choice xmlns:v="urn:schemas-microsoft-com:vml" Requires="v">
                <p:oleObj name="Equation" r:id="rId8" imgW="3327120" imgH="736560" progId="Equation.DSMT4">
                  <p:embed/>
                </p:oleObj>
              </mc:Choice>
              <mc:Fallback>
                <p:oleObj name="Equation" r:id="rId8" imgW="3327120" imgH="736560" progId="Equation.DSMT4">
                  <p:embed/>
                  <p:pic>
                    <p:nvPicPr>
                      <p:cNvPr id="11" name="Object 10" descr="Delta Y over delta G equals 1 over 1 minus 0.75 equals 1 over 0.25 equals 4.">
                        <a:extLst>
                          <a:ext uri="{FF2B5EF4-FFF2-40B4-BE49-F238E27FC236}">
                            <a16:creationId xmlns:a16="http://schemas.microsoft.com/office/drawing/2014/main" id="{1821EC31-FD5A-43CA-B39D-1B865B489EC1}"/>
                          </a:ext>
                        </a:extLst>
                      </p:cNvPr>
                      <p:cNvPicPr/>
                      <p:nvPr/>
                    </p:nvPicPr>
                    <p:blipFill>
                      <a:blip r:embed="rId9"/>
                      <a:stretch>
                        <a:fillRect/>
                      </a:stretch>
                    </p:blipFill>
                    <p:spPr>
                      <a:xfrm>
                        <a:off x="3322038" y="5182443"/>
                        <a:ext cx="2499925" cy="553418"/>
                      </a:xfrm>
                      <a:prstGeom prst="rect">
                        <a:avLst/>
                      </a:prstGeom>
                    </p:spPr>
                  </p:pic>
                </p:oleObj>
              </mc:Fallback>
            </mc:AlternateContent>
          </a:graphicData>
        </a:graphic>
      </p:graphicFrame>
      <p:sp>
        <p:nvSpPr>
          <p:cNvPr id="6" name="Content Placeholder 5"/>
          <p:cNvSpPr>
            <a:spLocks noGrp="1"/>
          </p:cNvSpPr>
          <p:nvPr>
            <p:ph sz="quarter" idx="15"/>
          </p:nvPr>
        </p:nvSpPr>
        <p:spPr>
          <a:xfrm>
            <a:off x="457200" y="5865527"/>
            <a:ext cx="8232128" cy="458273"/>
          </a:xfrm>
        </p:spPr>
        <p:txBody>
          <a:bodyPr/>
          <a:lstStyle/>
          <a:p>
            <a:pPr marL="432" indent="0">
              <a:buNone/>
            </a:pPr>
            <a:r>
              <a:rPr lang="en-US" sz="1800" dirty="0"/>
              <a:t>A $10 billion increase in government purchases increases G</a:t>
            </a:r>
            <a:r>
              <a:rPr lang="en-US" sz="100" dirty="0"/>
              <a:t> </a:t>
            </a:r>
            <a:r>
              <a:rPr lang="en-US" sz="1800" dirty="0"/>
              <a:t>D</a:t>
            </a:r>
            <a:r>
              <a:rPr lang="en-US" sz="100" dirty="0"/>
              <a:t> </a:t>
            </a:r>
            <a:r>
              <a:rPr lang="en-US" sz="1800" dirty="0"/>
              <a:t>P by $40 billion.</a:t>
            </a:r>
          </a:p>
        </p:txBody>
      </p:sp>
    </p:spTree>
    <p:extLst>
      <p:ext uri="{BB962C8B-B14F-4D97-AF65-F5344CB8AC3E}">
        <p14:creationId xmlns:p14="http://schemas.microsoft.com/office/powerpoint/2010/main" val="859654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500"/>
                                        <p:tgtEl>
                                          <p:spTgt spid="5">
                                            <p:txEl>
                                              <p:pRg st="0" end="0"/>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animEffect transition="in" filter="fade">
                                      <p:cBhvr>
                                        <p:cTn id="31"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Formula for the Tax Multiplier</a:t>
            </a:r>
            <a:endParaRPr lang="en-IN" dirty="0"/>
          </a:p>
        </p:txBody>
      </p:sp>
      <p:graphicFrame>
        <p:nvGraphicFramePr>
          <p:cNvPr id="4" name="Object 3" descr="Delta Y equals delta C bar minus (M P C times delta T bar) plus delta I bar plus delta G bar all over 1 minus M P C.">
            <a:extLst>
              <a:ext uri="{FF2B5EF4-FFF2-40B4-BE49-F238E27FC236}">
                <a16:creationId xmlns:a16="http://schemas.microsoft.com/office/drawing/2014/main" id="{B39BC6CC-1D6E-4DAC-976F-238F1363C74F}"/>
              </a:ext>
            </a:extLst>
          </p:cNvPr>
          <p:cNvGraphicFramePr>
            <a:graphicFrameLocks noChangeAspect="1"/>
          </p:cNvGraphicFramePr>
          <p:nvPr>
            <p:extLst>
              <p:ext uri="{D42A27DB-BD31-4B8C-83A1-F6EECF244321}">
                <p14:modId xmlns:p14="http://schemas.microsoft.com/office/powerpoint/2010/main" val="2191522428"/>
              </p:ext>
            </p:extLst>
          </p:nvPr>
        </p:nvGraphicFramePr>
        <p:xfrm>
          <a:off x="2818607" y="1700548"/>
          <a:ext cx="2968625" cy="539750"/>
        </p:xfrm>
        <a:graphic>
          <a:graphicData uri="http://schemas.openxmlformats.org/presentationml/2006/ole">
            <mc:AlternateContent xmlns:mc="http://schemas.openxmlformats.org/markup-compatibility/2006">
              <mc:Choice xmlns:v="urn:schemas-microsoft-com:vml" Requires="v">
                <p:oleObj name="Equation" r:id="rId2" imgW="4394160" imgH="799920" progId="Equation.DSMT4">
                  <p:embed/>
                </p:oleObj>
              </mc:Choice>
              <mc:Fallback>
                <p:oleObj name="Equation" r:id="rId2" imgW="4394160" imgH="799920" progId="Equation.DSMT4">
                  <p:embed/>
                  <p:pic>
                    <p:nvPicPr>
                      <p:cNvPr id="4" name="Object 3" descr="Delta Y equals delta C bar minus (M P C times delta T bar) plus delta I bar plus delta G bar all over 1 minus M P C.">
                        <a:extLst>
                          <a:ext uri="{FF2B5EF4-FFF2-40B4-BE49-F238E27FC236}">
                            <a16:creationId xmlns:a16="http://schemas.microsoft.com/office/drawing/2014/main" id="{B39BC6CC-1D6E-4DAC-976F-238F1363C74F}"/>
                          </a:ext>
                        </a:extLst>
                      </p:cNvPr>
                      <p:cNvPicPr/>
                      <p:nvPr/>
                    </p:nvPicPr>
                    <p:blipFill>
                      <a:blip r:embed="rId3"/>
                      <a:stretch>
                        <a:fillRect/>
                      </a:stretch>
                    </p:blipFill>
                    <p:spPr>
                      <a:xfrm>
                        <a:off x="2818607" y="1700548"/>
                        <a:ext cx="2968625" cy="539750"/>
                      </a:xfrm>
                      <a:prstGeom prst="rect">
                        <a:avLst/>
                      </a:prstGeom>
                    </p:spPr>
                  </p:pic>
                </p:oleObj>
              </mc:Fallback>
            </mc:AlternateContent>
          </a:graphicData>
        </a:graphic>
      </p:graphicFrame>
      <p:sp>
        <p:nvSpPr>
          <p:cNvPr id="5" name="Content Placeholder 4"/>
          <p:cNvSpPr>
            <a:spLocks noGrp="1"/>
          </p:cNvSpPr>
          <p:nvPr>
            <p:ph sz="quarter" idx="13"/>
          </p:nvPr>
        </p:nvSpPr>
        <p:spPr>
          <a:xfrm>
            <a:off x="457200" y="2356742"/>
            <a:ext cx="8232128" cy="775298"/>
          </a:xfrm>
        </p:spPr>
        <p:txBody>
          <a:bodyPr/>
          <a:lstStyle/>
          <a:p>
            <a:pPr marL="432" indent="0">
              <a:buNone/>
            </a:pPr>
            <a:r>
              <a:rPr lang="en-US" sz="2000" dirty="0"/>
              <a:t>If consumption, investment, and government purchases remain constant, their changes are zero; so we get:</a:t>
            </a:r>
          </a:p>
        </p:txBody>
      </p:sp>
      <p:graphicFrame>
        <p:nvGraphicFramePr>
          <p:cNvPr id="9" name="Object 8" descr="Delta Y equals minus (M P C times delta T bar) all over 1 minus M P C.">
            <a:extLst>
              <a:ext uri="{FF2B5EF4-FFF2-40B4-BE49-F238E27FC236}">
                <a16:creationId xmlns:a16="http://schemas.microsoft.com/office/drawing/2014/main" id="{943B5499-76B8-4540-B4F3-D575A8357842}"/>
              </a:ext>
            </a:extLst>
          </p:cNvPr>
          <p:cNvGraphicFramePr>
            <a:graphicFrameLocks noChangeAspect="1"/>
          </p:cNvGraphicFramePr>
          <p:nvPr>
            <p:extLst>
              <p:ext uri="{D42A27DB-BD31-4B8C-83A1-F6EECF244321}">
                <p14:modId xmlns:p14="http://schemas.microsoft.com/office/powerpoint/2010/main" val="1835804861"/>
              </p:ext>
            </p:extLst>
          </p:nvPr>
        </p:nvGraphicFramePr>
        <p:xfrm>
          <a:off x="3687330" y="3236914"/>
          <a:ext cx="1769341" cy="552738"/>
        </p:xfrm>
        <a:graphic>
          <a:graphicData uri="http://schemas.openxmlformats.org/presentationml/2006/ole">
            <mc:AlternateContent xmlns:mc="http://schemas.openxmlformats.org/markup-compatibility/2006">
              <mc:Choice xmlns:v="urn:schemas-microsoft-com:vml" Requires="v">
                <p:oleObj name="Equation" r:id="rId4" imgW="2565360" imgH="799920" progId="Equation.DSMT4">
                  <p:embed/>
                </p:oleObj>
              </mc:Choice>
              <mc:Fallback>
                <p:oleObj name="Equation" r:id="rId4" imgW="2565360" imgH="799920" progId="Equation.DSMT4">
                  <p:embed/>
                  <p:pic>
                    <p:nvPicPr>
                      <p:cNvPr id="9" name="Object 8" descr="Delta Y equals minus (M P C times delta T bar) all over 1 minus M P C.">
                        <a:extLst>
                          <a:ext uri="{FF2B5EF4-FFF2-40B4-BE49-F238E27FC236}">
                            <a16:creationId xmlns:a16="http://schemas.microsoft.com/office/drawing/2014/main" id="{943B5499-76B8-4540-B4F3-D575A8357842}"/>
                          </a:ext>
                        </a:extLst>
                      </p:cNvPr>
                      <p:cNvPicPr/>
                      <p:nvPr/>
                    </p:nvPicPr>
                    <p:blipFill>
                      <a:blip r:embed="rId5"/>
                      <a:stretch>
                        <a:fillRect/>
                      </a:stretch>
                    </p:blipFill>
                    <p:spPr>
                      <a:xfrm>
                        <a:off x="3687330" y="3236914"/>
                        <a:ext cx="1769341" cy="552738"/>
                      </a:xfrm>
                      <a:prstGeom prst="rect">
                        <a:avLst/>
                      </a:prstGeom>
                    </p:spPr>
                  </p:pic>
                </p:oleObj>
              </mc:Fallback>
            </mc:AlternateContent>
          </a:graphicData>
        </a:graphic>
      </p:graphicFrame>
      <p:graphicFrame>
        <p:nvGraphicFramePr>
          <p:cNvPr id="10" name="Object 9" descr="Delta Y over delta T equals minus M P C over 1 minus M P C.">
            <a:extLst>
              <a:ext uri="{FF2B5EF4-FFF2-40B4-BE49-F238E27FC236}">
                <a16:creationId xmlns:a16="http://schemas.microsoft.com/office/drawing/2014/main" id="{943B5499-76B8-4540-B4F3-D575A8357842}"/>
              </a:ext>
            </a:extLst>
          </p:cNvPr>
          <p:cNvGraphicFramePr>
            <a:graphicFrameLocks noChangeAspect="1"/>
          </p:cNvGraphicFramePr>
          <p:nvPr>
            <p:extLst>
              <p:ext uri="{D42A27DB-BD31-4B8C-83A1-F6EECF244321}">
                <p14:modId xmlns:p14="http://schemas.microsoft.com/office/powerpoint/2010/main" val="622033043"/>
              </p:ext>
            </p:extLst>
          </p:nvPr>
        </p:nvGraphicFramePr>
        <p:xfrm>
          <a:off x="3635078" y="3948056"/>
          <a:ext cx="1358035" cy="508000"/>
        </p:xfrm>
        <a:graphic>
          <a:graphicData uri="http://schemas.openxmlformats.org/presentationml/2006/ole">
            <mc:AlternateContent xmlns:mc="http://schemas.openxmlformats.org/markup-compatibility/2006">
              <mc:Choice xmlns:v="urn:schemas-microsoft-com:vml" Requires="v">
                <p:oleObj name="Equation" r:id="rId6" imgW="1968480" imgH="736560" progId="Equation.DSMT4">
                  <p:embed/>
                </p:oleObj>
              </mc:Choice>
              <mc:Fallback>
                <p:oleObj name="Equation" r:id="rId6" imgW="1968480" imgH="736560" progId="Equation.DSMT4">
                  <p:embed/>
                  <p:pic>
                    <p:nvPicPr>
                      <p:cNvPr id="10" name="Object 9" descr="Delta Y over delta T equals minus M P C over 1 minus M P C.">
                        <a:extLst>
                          <a:ext uri="{FF2B5EF4-FFF2-40B4-BE49-F238E27FC236}">
                            <a16:creationId xmlns:a16="http://schemas.microsoft.com/office/drawing/2014/main" id="{943B5499-76B8-4540-B4F3-D575A8357842}"/>
                          </a:ext>
                        </a:extLst>
                      </p:cNvPr>
                      <p:cNvPicPr/>
                      <p:nvPr/>
                    </p:nvPicPr>
                    <p:blipFill>
                      <a:blip r:embed="rId7"/>
                      <a:stretch>
                        <a:fillRect/>
                      </a:stretch>
                    </p:blipFill>
                    <p:spPr>
                      <a:xfrm>
                        <a:off x="3635078" y="3948056"/>
                        <a:ext cx="1358035" cy="508000"/>
                      </a:xfrm>
                      <a:prstGeom prst="rect">
                        <a:avLst/>
                      </a:prstGeom>
                    </p:spPr>
                  </p:pic>
                </p:oleObj>
              </mc:Fallback>
            </mc:AlternateContent>
          </a:graphicData>
        </a:graphic>
      </p:graphicFrame>
      <p:sp>
        <p:nvSpPr>
          <p:cNvPr id="6" name="Content Placeholder 5"/>
          <p:cNvSpPr>
            <a:spLocks noGrp="1"/>
          </p:cNvSpPr>
          <p:nvPr>
            <p:ph sz="quarter" idx="14"/>
          </p:nvPr>
        </p:nvSpPr>
        <p:spPr>
          <a:xfrm>
            <a:off x="457200" y="4545029"/>
            <a:ext cx="5219205" cy="465174"/>
          </a:xfrm>
        </p:spPr>
        <p:txBody>
          <a:bodyPr/>
          <a:lstStyle/>
          <a:p>
            <a:pPr marL="432" indent="0">
              <a:buNone/>
            </a:pPr>
            <a:r>
              <a:rPr lang="en-US" sz="2000" dirty="0"/>
              <a:t>For</a:t>
            </a:r>
            <a:r>
              <a:rPr lang="en-US" sz="2000" b="1" dirty="0"/>
              <a:t> </a:t>
            </a:r>
            <a:r>
              <a:rPr lang="en-US" sz="2000" i="1" dirty="0"/>
              <a:t>M</a:t>
            </a:r>
            <a:r>
              <a:rPr lang="en-US" sz="100" i="1" dirty="0"/>
              <a:t> </a:t>
            </a:r>
            <a:r>
              <a:rPr lang="en-US" sz="2000" i="1" dirty="0"/>
              <a:t>P</a:t>
            </a:r>
            <a:r>
              <a:rPr lang="en-US" sz="100" i="1" dirty="0"/>
              <a:t> </a:t>
            </a:r>
            <a:r>
              <a:rPr lang="en-US" sz="2000" i="1" dirty="0"/>
              <a:t>C</a:t>
            </a:r>
            <a:r>
              <a:rPr lang="en-US" sz="2000" b="1" dirty="0"/>
              <a:t> </a:t>
            </a:r>
            <a:r>
              <a:rPr lang="en-US" sz="2000" dirty="0"/>
              <a:t>= 0.75, this gives a tax multiplier of</a:t>
            </a:r>
            <a:endParaRPr lang="en-IN" sz="2000" dirty="0"/>
          </a:p>
        </p:txBody>
      </p:sp>
      <p:graphicFrame>
        <p:nvGraphicFramePr>
          <p:cNvPr id="11" name="Object 10" descr="negative 3,">
            <a:extLst>
              <a:ext uri="{FF2B5EF4-FFF2-40B4-BE49-F238E27FC236}">
                <a16:creationId xmlns:a16="http://schemas.microsoft.com/office/drawing/2014/main" id="{943B5499-76B8-4540-B4F3-D575A8357842}"/>
              </a:ext>
            </a:extLst>
          </p:cNvPr>
          <p:cNvGraphicFramePr>
            <a:graphicFrameLocks noChangeAspect="1"/>
          </p:cNvGraphicFramePr>
          <p:nvPr>
            <p:extLst>
              <p:ext uri="{D42A27DB-BD31-4B8C-83A1-F6EECF244321}">
                <p14:modId xmlns:p14="http://schemas.microsoft.com/office/powerpoint/2010/main" val="2262359366"/>
              </p:ext>
            </p:extLst>
          </p:nvPr>
        </p:nvGraphicFramePr>
        <p:xfrm>
          <a:off x="5770087" y="4679476"/>
          <a:ext cx="377190" cy="220028"/>
        </p:xfrm>
        <a:graphic>
          <a:graphicData uri="http://schemas.openxmlformats.org/presentationml/2006/ole">
            <mc:AlternateContent xmlns:mc="http://schemas.openxmlformats.org/markup-compatibility/2006">
              <mc:Choice xmlns:v="urn:schemas-microsoft-com:vml" Requires="v">
                <p:oleObj name="Equation" r:id="rId8" imgW="495000" imgH="291960" progId="Equation.DSMT4">
                  <p:embed/>
                </p:oleObj>
              </mc:Choice>
              <mc:Fallback>
                <p:oleObj name="Equation" r:id="rId8" imgW="495000" imgH="291960" progId="Equation.DSMT4">
                  <p:embed/>
                  <p:pic>
                    <p:nvPicPr>
                      <p:cNvPr id="11" name="Object 10" descr="negative 3,">
                        <a:extLst>
                          <a:ext uri="{FF2B5EF4-FFF2-40B4-BE49-F238E27FC236}">
                            <a16:creationId xmlns:a16="http://schemas.microsoft.com/office/drawing/2014/main" id="{943B5499-76B8-4540-B4F3-D575A8357842}"/>
                          </a:ext>
                        </a:extLst>
                      </p:cNvPr>
                      <p:cNvPicPr/>
                      <p:nvPr/>
                    </p:nvPicPr>
                    <p:blipFill>
                      <a:blip r:embed="rId9"/>
                      <a:stretch>
                        <a:fillRect/>
                      </a:stretch>
                    </p:blipFill>
                    <p:spPr>
                      <a:xfrm>
                        <a:off x="5770087" y="4679476"/>
                        <a:ext cx="377190" cy="220028"/>
                      </a:xfrm>
                      <a:prstGeom prst="rect">
                        <a:avLst/>
                      </a:prstGeom>
                    </p:spPr>
                  </p:pic>
                </p:oleObj>
              </mc:Fallback>
            </mc:AlternateContent>
          </a:graphicData>
        </a:graphic>
      </p:graphicFrame>
      <p:graphicFrame>
        <p:nvGraphicFramePr>
          <p:cNvPr id="12" name="Object 11" descr="Delta Y over delta T equals minus 0.75 over 1 minus 0.75 equals 0.75 over 0.25 equals minus 3.">
            <a:extLst>
              <a:ext uri="{FF2B5EF4-FFF2-40B4-BE49-F238E27FC236}">
                <a16:creationId xmlns:a16="http://schemas.microsoft.com/office/drawing/2014/main" id="{1821EC31-FD5A-43CA-B39D-1B865B489EC1}"/>
              </a:ext>
            </a:extLst>
          </p:cNvPr>
          <p:cNvGraphicFramePr>
            <a:graphicFrameLocks noChangeAspect="1"/>
          </p:cNvGraphicFramePr>
          <p:nvPr>
            <p:extLst>
              <p:ext uri="{D42A27DB-BD31-4B8C-83A1-F6EECF244321}">
                <p14:modId xmlns:p14="http://schemas.microsoft.com/office/powerpoint/2010/main" val="2218325840"/>
              </p:ext>
            </p:extLst>
          </p:nvPr>
        </p:nvGraphicFramePr>
        <p:xfrm>
          <a:off x="3192463" y="5144964"/>
          <a:ext cx="2759075" cy="554037"/>
        </p:xfrm>
        <a:graphic>
          <a:graphicData uri="http://schemas.openxmlformats.org/presentationml/2006/ole">
            <mc:AlternateContent xmlns:mc="http://schemas.openxmlformats.org/markup-compatibility/2006">
              <mc:Choice xmlns:v="urn:schemas-microsoft-com:vml" Requires="v">
                <p:oleObj name="Equation" r:id="rId10" imgW="3670200" imgH="736560" progId="Equation.DSMT4">
                  <p:embed/>
                </p:oleObj>
              </mc:Choice>
              <mc:Fallback>
                <p:oleObj name="Equation" r:id="rId10" imgW="3670200" imgH="736560" progId="Equation.DSMT4">
                  <p:embed/>
                  <p:pic>
                    <p:nvPicPr>
                      <p:cNvPr id="12" name="Object 11" descr="Delta Y over delta T equals minus 0.75 over 1 minus 0.75 equals 0.75 over 0.25 equals minus 3.">
                        <a:extLst>
                          <a:ext uri="{FF2B5EF4-FFF2-40B4-BE49-F238E27FC236}">
                            <a16:creationId xmlns:a16="http://schemas.microsoft.com/office/drawing/2014/main" id="{1821EC31-FD5A-43CA-B39D-1B865B489EC1}"/>
                          </a:ext>
                        </a:extLst>
                      </p:cNvPr>
                      <p:cNvPicPr/>
                      <p:nvPr/>
                    </p:nvPicPr>
                    <p:blipFill>
                      <a:blip r:embed="rId11"/>
                      <a:stretch>
                        <a:fillRect/>
                      </a:stretch>
                    </p:blipFill>
                    <p:spPr>
                      <a:xfrm>
                        <a:off x="3192463" y="5144964"/>
                        <a:ext cx="2759075" cy="554037"/>
                      </a:xfrm>
                      <a:prstGeom prst="rect">
                        <a:avLst/>
                      </a:prstGeom>
                    </p:spPr>
                  </p:pic>
                </p:oleObj>
              </mc:Fallback>
            </mc:AlternateContent>
          </a:graphicData>
        </a:graphic>
      </p:graphicFrame>
      <p:sp>
        <p:nvSpPr>
          <p:cNvPr id="7" name="Content Placeholder 6"/>
          <p:cNvSpPr>
            <a:spLocks noGrp="1"/>
          </p:cNvSpPr>
          <p:nvPr>
            <p:ph sz="quarter" idx="15"/>
          </p:nvPr>
        </p:nvSpPr>
        <p:spPr>
          <a:xfrm>
            <a:off x="457200" y="5846825"/>
            <a:ext cx="7154883" cy="464060"/>
          </a:xfrm>
        </p:spPr>
        <p:txBody>
          <a:bodyPr/>
          <a:lstStyle/>
          <a:p>
            <a:pPr marL="432" indent="0">
              <a:buNone/>
            </a:pPr>
            <a:r>
              <a:rPr lang="en-US" sz="2000" dirty="0"/>
              <a:t>A $10 billion increase in tax decreases G</a:t>
            </a:r>
            <a:r>
              <a:rPr lang="en-US" sz="100" dirty="0"/>
              <a:t> </a:t>
            </a:r>
            <a:r>
              <a:rPr lang="en-US" sz="2000" dirty="0"/>
              <a:t>D</a:t>
            </a:r>
            <a:r>
              <a:rPr lang="en-US" sz="100" dirty="0"/>
              <a:t> </a:t>
            </a:r>
            <a:r>
              <a:rPr lang="en-US" sz="2000" dirty="0"/>
              <a:t>P by $30 billion.</a:t>
            </a:r>
          </a:p>
        </p:txBody>
      </p:sp>
    </p:spTree>
    <p:extLst>
      <p:ext uri="{BB962C8B-B14F-4D97-AF65-F5344CB8AC3E}">
        <p14:creationId xmlns:p14="http://schemas.microsoft.com/office/powerpoint/2010/main" val="247670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fade">
                                      <p:cBhvr>
                                        <p:cTn id="23" dur="500"/>
                                        <p:tgtEl>
                                          <p:spTgt spid="6">
                                            <p:txEl>
                                              <p:pRg st="0" end="0"/>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7"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“Balanced Budget” Multiplier</a:t>
            </a:r>
            <a:endParaRPr lang="en-IN" dirty="0"/>
          </a:p>
        </p:txBody>
      </p:sp>
      <p:sp>
        <p:nvSpPr>
          <p:cNvPr id="4" name="Content Placeholder 3"/>
          <p:cNvSpPr>
            <a:spLocks noGrp="1"/>
          </p:cNvSpPr>
          <p:nvPr>
            <p:ph sz="quarter" idx="13"/>
          </p:nvPr>
        </p:nvSpPr>
        <p:spPr>
          <a:xfrm>
            <a:off x="457200" y="1552575"/>
            <a:ext cx="8232128" cy="762000"/>
          </a:xfrm>
        </p:spPr>
        <p:txBody>
          <a:bodyPr/>
          <a:lstStyle/>
          <a:p>
            <a:pPr marL="432" indent="0">
              <a:buNone/>
            </a:pPr>
            <a:r>
              <a:rPr lang="en-US" sz="2000" dirty="0"/>
              <a:t>Suppose we increase government spending and taxes both by $10 billion; what would happen to real G</a:t>
            </a:r>
            <a:r>
              <a:rPr lang="en-US" sz="100" dirty="0"/>
              <a:t> </a:t>
            </a:r>
            <a:r>
              <a:rPr lang="en-US" sz="2000" dirty="0"/>
              <a:t>D</a:t>
            </a:r>
            <a:r>
              <a:rPr lang="en-US" sz="100" dirty="0"/>
              <a:t> </a:t>
            </a:r>
            <a:r>
              <a:rPr lang="en-US" sz="2000" dirty="0"/>
              <a:t>P?</a:t>
            </a:r>
          </a:p>
        </p:txBody>
      </p:sp>
      <p:graphicFrame>
        <p:nvGraphicFramePr>
          <p:cNvPr id="8" name="Object 7" descr="Delta Y from government purchases increases equals delta G times 1 over 1 minus M P C.">
            <a:extLst>
              <a:ext uri="{FF2B5EF4-FFF2-40B4-BE49-F238E27FC236}">
                <a16:creationId xmlns:a16="http://schemas.microsoft.com/office/drawing/2014/main" id="{8556F54A-9CBB-473D-AA71-FF0C220CB868}"/>
              </a:ext>
            </a:extLst>
          </p:cNvPr>
          <p:cNvGraphicFramePr>
            <a:graphicFrameLocks noChangeAspect="1"/>
          </p:cNvGraphicFramePr>
          <p:nvPr>
            <p:extLst>
              <p:ext uri="{D42A27DB-BD31-4B8C-83A1-F6EECF244321}">
                <p14:modId xmlns:p14="http://schemas.microsoft.com/office/powerpoint/2010/main" val="3040259584"/>
              </p:ext>
            </p:extLst>
          </p:nvPr>
        </p:nvGraphicFramePr>
        <p:xfrm>
          <a:off x="1668094" y="2368996"/>
          <a:ext cx="5807813" cy="543120"/>
        </p:xfrm>
        <a:graphic>
          <a:graphicData uri="http://schemas.openxmlformats.org/presentationml/2006/ole">
            <mc:AlternateContent xmlns:mc="http://schemas.openxmlformats.org/markup-compatibility/2006">
              <mc:Choice xmlns:v="urn:schemas-microsoft-com:vml" Requires="v">
                <p:oleObj name="Equation" r:id="rId2" imgW="7886520" imgH="736560" progId="Equation.DSMT4">
                  <p:embed/>
                </p:oleObj>
              </mc:Choice>
              <mc:Fallback>
                <p:oleObj name="Equation" r:id="rId2" imgW="7886520" imgH="736560" progId="Equation.DSMT4">
                  <p:embed/>
                  <p:pic>
                    <p:nvPicPr>
                      <p:cNvPr id="8" name="Object 7" descr="Delta Y from government purchases increases equals delta G times 1 over 1 minus M P C.">
                        <a:extLst>
                          <a:ext uri="{FF2B5EF4-FFF2-40B4-BE49-F238E27FC236}">
                            <a16:creationId xmlns:a16="http://schemas.microsoft.com/office/drawing/2014/main" id="{8556F54A-9CBB-473D-AA71-FF0C220CB868}"/>
                          </a:ext>
                        </a:extLst>
                      </p:cNvPr>
                      <p:cNvPicPr/>
                      <p:nvPr/>
                    </p:nvPicPr>
                    <p:blipFill>
                      <a:blip r:embed="rId3"/>
                      <a:stretch>
                        <a:fillRect/>
                      </a:stretch>
                    </p:blipFill>
                    <p:spPr>
                      <a:xfrm>
                        <a:off x="1668094" y="2368996"/>
                        <a:ext cx="5807813" cy="543120"/>
                      </a:xfrm>
                      <a:prstGeom prst="rect">
                        <a:avLst/>
                      </a:prstGeom>
                    </p:spPr>
                  </p:pic>
                </p:oleObj>
              </mc:Fallback>
            </mc:AlternateContent>
          </a:graphicData>
        </a:graphic>
      </p:graphicFrame>
      <p:graphicFrame>
        <p:nvGraphicFramePr>
          <p:cNvPr id="9" name="Object 8" descr="Delta Y from tax increase equals delta T times minus M P C over 1 minus M P C.">
            <a:extLst>
              <a:ext uri="{FF2B5EF4-FFF2-40B4-BE49-F238E27FC236}">
                <a16:creationId xmlns:a16="http://schemas.microsoft.com/office/drawing/2014/main" id="{4DF847C9-9B28-4013-896D-7214DBB44487}"/>
              </a:ext>
            </a:extLst>
          </p:cNvPr>
          <p:cNvGraphicFramePr>
            <a:graphicFrameLocks noChangeAspect="1"/>
          </p:cNvGraphicFramePr>
          <p:nvPr>
            <p:extLst>
              <p:ext uri="{D42A27DB-BD31-4B8C-83A1-F6EECF244321}">
                <p14:modId xmlns:p14="http://schemas.microsoft.com/office/powerpoint/2010/main" val="2220996982"/>
              </p:ext>
            </p:extLst>
          </p:nvPr>
        </p:nvGraphicFramePr>
        <p:xfrm>
          <a:off x="3661012" y="2992405"/>
          <a:ext cx="3788888" cy="542866"/>
        </p:xfrm>
        <a:graphic>
          <a:graphicData uri="http://schemas.openxmlformats.org/presentationml/2006/ole">
            <mc:AlternateContent xmlns:mc="http://schemas.openxmlformats.org/markup-compatibility/2006">
              <mc:Choice xmlns:v="urn:schemas-microsoft-com:vml" Requires="v">
                <p:oleObj name="Equation" r:id="rId4" imgW="5143320" imgH="736560" progId="Equation.DSMT4">
                  <p:embed/>
                </p:oleObj>
              </mc:Choice>
              <mc:Fallback>
                <p:oleObj name="Equation" r:id="rId4" imgW="5143320" imgH="736560" progId="Equation.DSMT4">
                  <p:embed/>
                  <p:pic>
                    <p:nvPicPr>
                      <p:cNvPr id="9" name="Object 8" descr="Delta Y from tax increase equals delta T times minus M P C over 1 minus M P C.">
                        <a:extLst>
                          <a:ext uri="{FF2B5EF4-FFF2-40B4-BE49-F238E27FC236}">
                            <a16:creationId xmlns:a16="http://schemas.microsoft.com/office/drawing/2014/main" id="{4DF847C9-9B28-4013-896D-7214DBB44487}"/>
                          </a:ext>
                        </a:extLst>
                      </p:cNvPr>
                      <p:cNvPicPr/>
                      <p:nvPr/>
                    </p:nvPicPr>
                    <p:blipFill>
                      <a:blip r:embed="rId5"/>
                      <a:stretch>
                        <a:fillRect/>
                      </a:stretch>
                    </p:blipFill>
                    <p:spPr>
                      <a:xfrm>
                        <a:off x="3661012" y="2992405"/>
                        <a:ext cx="3788888" cy="542866"/>
                      </a:xfrm>
                      <a:prstGeom prst="rect">
                        <a:avLst/>
                      </a:prstGeom>
                    </p:spPr>
                  </p:pic>
                </p:oleObj>
              </mc:Fallback>
            </mc:AlternateContent>
          </a:graphicData>
        </a:graphic>
      </p:graphicFrame>
      <p:sp>
        <p:nvSpPr>
          <p:cNvPr id="5" name="Content Placeholder 4"/>
          <p:cNvSpPr>
            <a:spLocks noGrp="1"/>
          </p:cNvSpPr>
          <p:nvPr>
            <p:ph sz="quarter" idx="14"/>
          </p:nvPr>
        </p:nvSpPr>
        <p:spPr>
          <a:xfrm>
            <a:off x="457200" y="3616451"/>
            <a:ext cx="1672389" cy="355307"/>
          </a:xfrm>
        </p:spPr>
        <p:txBody>
          <a:bodyPr lIns="0" tIns="0"/>
          <a:lstStyle/>
          <a:p>
            <a:pPr marL="432" indent="0">
              <a:buNone/>
            </a:pPr>
            <a:r>
              <a:rPr lang="en-US" sz="2000" dirty="0"/>
              <a:t>So the overall</a:t>
            </a:r>
            <a:endParaRPr lang="en-IN" sz="2000" dirty="0"/>
          </a:p>
        </p:txBody>
      </p:sp>
      <p:graphicFrame>
        <p:nvGraphicFramePr>
          <p:cNvPr id="10" name="Object 9" descr="delta Y">
            <a:extLst>
              <a:ext uri="{FF2B5EF4-FFF2-40B4-BE49-F238E27FC236}">
                <a16:creationId xmlns:a16="http://schemas.microsoft.com/office/drawing/2014/main" id="{4DF847C9-9B28-4013-896D-7214DBB44487}"/>
              </a:ext>
            </a:extLst>
          </p:cNvPr>
          <p:cNvGraphicFramePr>
            <a:graphicFrameLocks noChangeAspect="1"/>
          </p:cNvGraphicFramePr>
          <p:nvPr>
            <p:extLst>
              <p:ext uri="{D42A27DB-BD31-4B8C-83A1-F6EECF244321}">
                <p14:modId xmlns:p14="http://schemas.microsoft.com/office/powerpoint/2010/main" val="2817516145"/>
              </p:ext>
            </p:extLst>
          </p:nvPr>
        </p:nvGraphicFramePr>
        <p:xfrm>
          <a:off x="2197188" y="3667792"/>
          <a:ext cx="342900" cy="204788"/>
        </p:xfrm>
        <a:graphic>
          <a:graphicData uri="http://schemas.openxmlformats.org/presentationml/2006/ole">
            <mc:AlternateContent xmlns:mc="http://schemas.openxmlformats.org/markup-compatibility/2006">
              <mc:Choice xmlns:v="urn:schemas-microsoft-com:vml" Requires="v">
                <p:oleObj name="Equation" r:id="rId6" imgW="469800" imgH="279360" progId="Equation.DSMT4">
                  <p:embed/>
                </p:oleObj>
              </mc:Choice>
              <mc:Fallback>
                <p:oleObj name="Equation" r:id="rId6" imgW="469800" imgH="279360" progId="Equation.DSMT4">
                  <p:embed/>
                  <p:pic>
                    <p:nvPicPr>
                      <p:cNvPr id="10" name="Object 9" descr="delta Y">
                        <a:extLst>
                          <a:ext uri="{FF2B5EF4-FFF2-40B4-BE49-F238E27FC236}">
                            <a16:creationId xmlns:a16="http://schemas.microsoft.com/office/drawing/2014/main" id="{4DF847C9-9B28-4013-896D-7214DBB44487}"/>
                          </a:ext>
                        </a:extLst>
                      </p:cNvPr>
                      <p:cNvPicPr/>
                      <p:nvPr/>
                    </p:nvPicPr>
                    <p:blipFill>
                      <a:blip r:embed="rId7"/>
                      <a:stretch>
                        <a:fillRect/>
                      </a:stretch>
                    </p:blipFill>
                    <p:spPr>
                      <a:xfrm>
                        <a:off x="2197188" y="3667792"/>
                        <a:ext cx="342900" cy="204788"/>
                      </a:xfrm>
                      <a:prstGeom prst="rect">
                        <a:avLst/>
                      </a:prstGeom>
                    </p:spPr>
                  </p:pic>
                </p:oleObj>
              </mc:Fallback>
            </mc:AlternateContent>
          </a:graphicData>
        </a:graphic>
      </p:graphicFrame>
      <p:sp>
        <p:nvSpPr>
          <p:cNvPr id="6" name="Content Placeholder 5"/>
          <p:cNvSpPr>
            <a:spLocks noGrp="1"/>
          </p:cNvSpPr>
          <p:nvPr>
            <p:ph sz="quarter" idx="15"/>
          </p:nvPr>
        </p:nvSpPr>
        <p:spPr>
          <a:xfrm>
            <a:off x="2631750" y="3616451"/>
            <a:ext cx="2385419" cy="355307"/>
          </a:xfrm>
        </p:spPr>
        <p:txBody>
          <a:bodyPr lIns="0" tIns="0"/>
          <a:lstStyle/>
          <a:p>
            <a:pPr marL="432" indent="0">
              <a:buNone/>
            </a:pPr>
            <a:r>
              <a:rPr lang="en-US" sz="2000" dirty="0"/>
              <a:t>is the sum of these:</a:t>
            </a:r>
          </a:p>
        </p:txBody>
      </p:sp>
      <p:graphicFrame>
        <p:nvGraphicFramePr>
          <p:cNvPr id="11" name="Object 10" descr="Delta Y equals 10 billion dollars times 1 over 1 minus M P C plus 10 billion dollars times minus M P C over 1 minus M P C.">
            <a:extLst>
              <a:ext uri="{FF2B5EF4-FFF2-40B4-BE49-F238E27FC236}">
                <a16:creationId xmlns:a16="http://schemas.microsoft.com/office/drawing/2014/main" id="{B856EA49-E35B-484D-980F-C9647791E949}"/>
              </a:ext>
            </a:extLst>
          </p:cNvPr>
          <p:cNvGraphicFramePr>
            <a:graphicFrameLocks noChangeAspect="1"/>
          </p:cNvGraphicFramePr>
          <p:nvPr>
            <p:extLst>
              <p:ext uri="{D42A27DB-BD31-4B8C-83A1-F6EECF244321}">
                <p14:modId xmlns:p14="http://schemas.microsoft.com/office/powerpoint/2010/main" val="3395781400"/>
              </p:ext>
            </p:extLst>
          </p:nvPr>
        </p:nvGraphicFramePr>
        <p:xfrm>
          <a:off x="2342686" y="4036145"/>
          <a:ext cx="4850738" cy="530670"/>
        </p:xfrm>
        <a:graphic>
          <a:graphicData uri="http://schemas.openxmlformats.org/presentationml/2006/ole">
            <mc:AlternateContent xmlns:mc="http://schemas.openxmlformats.org/markup-compatibility/2006">
              <mc:Choice xmlns:v="urn:schemas-microsoft-com:vml" Requires="v">
                <p:oleObj name="Equation" r:id="rId8" imgW="6730920" imgH="736560" progId="Equation.DSMT4">
                  <p:embed/>
                </p:oleObj>
              </mc:Choice>
              <mc:Fallback>
                <p:oleObj name="Equation" r:id="rId8" imgW="6730920" imgH="736560" progId="Equation.DSMT4">
                  <p:embed/>
                  <p:pic>
                    <p:nvPicPr>
                      <p:cNvPr id="11" name="Object 10" descr="Delta Y equals 10 billion dollars times 1 over 1 minus M P C plus 10 billion dollars times minus M P C over 1 minus M P C.">
                        <a:extLst>
                          <a:ext uri="{FF2B5EF4-FFF2-40B4-BE49-F238E27FC236}">
                            <a16:creationId xmlns:a16="http://schemas.microsoft.com/office/drawing/2014/main" id="{B856EA49-E35B-484D-980F-C9647791E949}"/>
                          </a:ext>
                        </a:extLst>
                      </p:cNvPr>
                      <p:cNvPicPr/>
                      <p:nvPr/>
                    </p:nvPicPr>
                    <p:blipFill>
                      <a:blip r:embed="rId9"/>
                      <a:stretch>
                        <a:fillRect/>
                      </a:stretch>
                    </p:blipFill>
                    <p:spPr>
                      <a:xfrm>
                        <a:off x="2342686" y="4036145"/>
                        <a:ext cx="4850738" cy="530670"/>
                      </a:xfrm>
                      <a:prstGeom prst="rect">
                        <a:avLst/>
                      </a:prstGeom>
                    </p:spPr>
                  </p:pic>
                </p:oleObj>
              </mc:Fallback>
            </mc:AlternateContent>
          </a:graphicData>
        </a:graphic>
      </p:graphicFrame>
      <p:graphicFrame>
        <p:nvGraphicFramePr>
          <p:cNvPr id="12" name="Object 11" descr="delta Y equals 10 billion dollars times [1 over 1 minus M P C all plus, minus M P C over 1 minus M P C].">
            <a:extLst>
              <a:ext uri="{FF2B5EF4-FFF2-40B4-BE49-F238E27FC236}">
                <a16:creationId xmlns:a16="http://schemas.microsoft.com/office/drawing/2014/main" id="{B856EA49-E35B-484D-980F-C9647791E949}"/>
              </a:ext>
            </a:extLst>
          </p:cNvPr>
          <p:cNvGraphicFramePr>
            <a:graphicFrameLocks noChangeAspect="1"/>
          </p:cNvGraphicFramePr>
          <p:nvPr>
            <p:extLst>
              <p:ext uri="{D42A27DB-BD31-4B8C-83A1-F6EECF244321}">
                <p14:modId xmlns:p14="http://schemas.microsoft.com/office/powerpoint/2010/main" val="109934580"/>
              </p:ext>
            </p:extLst>
          </p:nvPr>
        </p:nvGraphicFramePr>
        <p:xfrm>
          <a:off x="2332584" y="4660057"/>
          <a:ext cx="3845419" cy="586694"/>
        </p:xfrm>
        <a:graphic>
          <a:graphicData uri="http://schemas.openxmlformats.org/presentationml/2006/ole">
            <mc:AlternateContent xmlns:mc="http://schemas.openxmlformats.org/markup-compatibility/2006">
              <mc:Choice xmlns:v="urn:schemas-microsoft-com:vml" Requires="v">
                <p:oleObj name="Equation" r:id="rId10" imgW="5333760" imgH="812520" progId="Equation.DSMT4">
                  <p:embed/>
                </p:oleObj>
              </mc:Choice>
              <mc:Fallback>
                <p:oleObj name="Equation" r:id="rId10" imgW="5333760" imgH="812520" progId="Equation.DSMT4">
                  <p:embed/>
                  <p:pic>
                    <p:nvPicPr>
                      <p:cNvPr id="12" name="Object 11" descr="delta Y equals 10 billion dollars times [1 over 1 minus M P C all plus, minus M P C over 1 minus M P C].">
                        <a:extLst>
                          <a:ext uri="{FF2B5EF4-FFF2-40B4-BE49-F238E27FC236}">
                            <a16:creationId xmlns:a16="http://schemas.microsoft.com/office/drawing/2014/main" id="{B856EA49-E35B-484D-980F-C9647791E949}"/>
                          </a:ext>
                        </a:extLst>
                      </p:cNvPr>
                      <p:cNvPicPr/>
                      <p:nvPr/>
                    </p:nvPicPr>
                    <p:blipFill>
                      <a:blip r:embed="rId11"/>
                      <a:stretch>
                        <a:fillRect/>
                      </a:stretch>
                    </p:blipFill>
                    <p:spPr>
                      <a:xfrm>
                        <a:off x="2332584" y="4660057"/>
                        <a:ext cx="3845419" cy="586694"/>
                      </a:xfrm>
                      <a:prstGeom prst="rect">
                        <a:avLst/>
                      </a:prstGeom>
                    </p:spPr>
                  </p:pic>
                </p:oleObj>
              </mc:Fallback>
            </mc:AlternateContent>
          </a:graphicData>
        </a:graphic>
      </p:graphicFrame>
      <p:graphicFrame>
        <p:nvGraphicFramePr>
          <p:cNvPr id="13" name="Object 12" descr="delta Y equals 10 billion dollars times [1 minus M P C over 1 minus M P C].">
            <a:extLst>
              <a:ext uri="{FF2B5EF4-FFF2-40B4-BE49-F238E27FC236}">
                <a16:creationId xmlns:a16="http://schemas.microsoft.com/office/drawing/2014/main" id="{B856EA49-E35B-484D-980F-C9647791E949}"/>
              </a:ext>
            </a:extLst>
          </p:cNvPr>
          <p:cNvGraphicFramePr>
            <a:graphicFrameLocks noChangeAspect="1"/>
          </p:cNvGraphicFramePr>
          <p:nvPr>
            <p:extLst>
              <p:ext uri="{D42A27DB-BD31-4B8C-83A1-F6EECF244321}">
                <p14:modId xmlns:p14="http://schemas.microsoft.com/office/powerpoint/2010/main" val="3688849199"/>
              </p:ext>
            </p:extLst>
          </p:nvPr>
        </p:nvGraphicFramePr>
        <p:xfrm>
          <a:off x="2322370" y="5345169"/>
          <a:ext cx="2829208" cy="586694"/>
        </p:xfrm>
        <a:graphic>
          <a:graphicData uri="http://schemas.openxmlformats.org/presentationml/2006/ole">
            <mc:AlternateContent xmlns:mc="http://schemas.openxmlformats.org/markup-compatibility/2006">
              <mc:Choice xmlns:v="urn:schemas-microsoft-com:vml" Requires="v">
                <p:oleObj name="Equation" r:id="rId12" imgW="3924000" imgH="812520" progId="Equation.DSMT4">
                  <p:embed/>
                </p:oleObj>
              </mc:Choice>
              <mc:Fallback>
                <p:oleObj name="Equation" r:id="rId12" imgW="3924000" imgH="812520" progId="Equation.DSMT4">
                  <p:embed/>
                  <p:pic>
                    <p:nvPicPr>
                      <p:cNvPr id="13" name="Object 12" descr="delta Y equals 10 billion dollars times [1 minus M P C over 1 minus M P C].">
                        <a:extLst>
                          <a:ext uri="{FF2B5EF4-FFF2-40B4-BE49-F238E27FC236}">
                            <a16:creationId xmlns:a16="http://schemas.microsoft.com/office/drawing/2014/main" id="{B856EA49-E35B-484D-980F-C9647791E949}"/>
                          </a:ext>
                        </a:extLst>
                      </p:cNvPr>
                      <p:cNvPicPr/>
                      <p:nvPr/>
                    </p:nvPicPr>
                    <p:blipFill>
                      <a:blip r:embed="rId13"/>
                      <a:stretch>
                        <a:fillRect/>
                      </a:stretch>
                    </p:blipFill>
                    <p:spPr>
                      <a:xfrm>
                        <a:off x="2322370" y="5345169"/>
                        <a:ext cx="2829208" cy="586694"/>
                      </a:xfrm>
                      <a:prstGeom prst="rect">
                        <a:avLst/>
                      </a:prstGeom>
                    </p:spPr>
                  </p:pic>
                </p:oleObj>
              </mc:Fallback>
            </mc:AlternateContent>
          </a:graphicData>
        </a:graphic>
      </p:graphicFrame>
      <p:graphicFrame>
        <p:nvGraphicFramePr>
          <p:cNvPr id="14" name="Object 13" descr="delta Y equals 10 billion dollars.">
            <a:extLst>
              <a:ext uri="{FF2B5EF4-FFF2-40B4-BE49-F238E27FC236}">
                <a16:creationId xmlns:a16="http://schemas.microsoft.com/office/drawing/2014/main" id="{B856EA49-E35B-484D-980F-C9647791E949}"/>
              </a:ext>
            </a:extLst>
          </p:cNvPr>
          <p:cNvGraphicFramePr>
            <a:graphicFrameLocks noChangeAspect="1"/>
          </p:cNvGraphicFramePr>
          <p:nvPr>
            <p:extLst>
              <p:ext uri="{D42A27DB-BD31-4B8C-83A1-F6EECF244321}">
                <p14:modId xmlns:p14="http://schemas.microsoft.com/office/powerpoint/2010/main" val="3259681538"/>
              </p:ext>
            </p:extLst>
          </p:nvPr>
        </p:nvGraphicFramePr>
        <p:xfrm>
          <a:off x="2301843" y="6073273"/>
          <a:ext cx="1581213" cy="232624"/>
        </p:xfrm>
        <a:graphic>
          <a:graphicData uri="http://schemas.openxmlformats.org/presentationml/2006/ole">
            <mc:AlternateContent xmlns:mc="http://schemas.openxmlformats.org/markup-compatibility/2006">
              <mc:Choice xmlns:v="urn:schemas-microsoft-com:vml" Requires="v">
                <p:oleObj name="Equation" r:id="rId14" imgW="2171520" imgH="317160" progId="Equation.DSMT4">
                  <p:embed/>
                </p:oleObj>
              </mc:Choice>
              <mc:Fallback>
                <p:oleObj name="Equation" r:id="rId14" imgW="2171520" imgH="317160" progId="Equation.DSMT4">
                  <p:embed/>
                  <p:pic>
                    <p:nvPicPr>
                      <p:cNvPr id="14" name="Object 13" descr="delta Y equals 10 billion dollars.">
                        <a:extLst>
                          <a:ext uri="{FF2B5EF4-FFF2-40B4-BE49-F238E27FC236}">
                            <a16:creationId xmlns:a16="http://schemas.microsoft.com/office/drawing/2014/main" id="{B856EA49-E35B-484D-980F-C9647791E949}"/>
                          </a:ext>
                        </a:extLst>
                      </p:cNvPr>
                      <p:cNvPicPr/>
                      <p:nvPr/>
                    </p:nvPicPr>
                    <p:blipFill>
                      <a:blip r:embed="rId15"/>
                      <a:stretch>
                        <a:fillRect/>
                      </a:stretch>
                    </p:blipFill>
                    <p:spPr>
                      <a:xfrm>
                        <a:off x="2301843" y="6073273"/>
                        <a:ext cx="1581213" cy="232624"/>
                      </a:xfrm>
                      <a:prstGeom prst="rect">
                        <a:avLst/>
                      </a:prstGeom>
                    </p:spPr>
                  </p:pic>
                </p:oleObj>
              </mc:Fallback>
            </mc:AlternateContent>
          </a:graphicData>
        </a:graphic>
      </p:graphicFrame>
    </p:spTree>
    <p:extLst>
      <p:ext uri="{BB962C8B-B14F-4D97-AF65-F5344CB8AC3E}">
        <p14:creationId xmlns:p14="http://schemas.microsoft.com/office/powerpoint/2010/main" val="603703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500"/>
                                        <p:tgtEl>
                                          <p:spTgt spid="6">
                                            <p:txEl>
                                              <p:pRg st="0" end="0"/>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Interpreting the Balanced Budget Multiplier</a:t>
            </a:r>
            <a:endParaRPr lang="en-IN" sz="3200" dirty="0"/>
          </a:p>
        </p:txBody>
      </p:sp>
      <p:graphicFrame>
        <p:nvGraphicFramePr>
          <p:cNvPr id="8" name="Object 7" descr="delta Y = $10">
            <a:extLst>
              <a:ext uri="{FF2B5EF4-FFF2-40B4-BE49-F238E27FC236}">
                <a16:creationId xmlns:a16="http://schemas.microsoft.com/office/drawing/2014/main" id="{4DF847C9-9B28-4013-896D-7214DBB44487}"/>
              </a:ext>
            </a:extLst>
          </p:cNvPr>
          <p:cNvGraphicFramePr>
            <a:graphicFrameLocks noChangeAspect="1"/>
          </p:cNvGraphicFramePr>
          <p:nvPr>
            <p:extLst>
              <p:ext uri="{D42A27DB-BD31-4B8C-83A1-F6EECF244321}">
                <p14:modId xmlns:p14="http://schemas.microsoft.com/office/powerpoint/2010/main" val="3334403574"/>
              </p:ext>
            </p:extLst>
          </p:nvPr>
        </p:nvGraphicFramePr>
        <p:xfrm>
          <a:off x="533443" y="1694673"/>
          <a:ext cx="1203240" cy="296771"/>
        </p:xfrm>
        <a:graphic>
          <a:graphicData uri="http://schemas.openxmlformats.org/presentationml/2006/ole">
            <mc:AlternateContent xmlns:mc="http://schemas.openxmlformats.org/markup-compatibility/2006">
              <mc:Choice xmlns:v="urn:schemas-microsoft-com:vml" Requires="v">
                <p:oleObj name="Equation" r:id="rId2" imgW="1295280" imgH="317160" progId="Equation.DSMT4">
                  <p:embed/>
                </p:oleObj>
              </mc:Choice>
              <mc:Fallback>
                <p:oleObj name="Equation" r:id="rId2" imgW="1295280" imgH="317160" progId="Equation.DSMT4">
                  <p:embed/>
                  <p:pic>
                    <p:nvPicPr>
                      <p:cNvPr id="8" name="Object 7" descr="delta Y = $10">
                        <a:extLst>
                          <a:ext uri="{FF2B5EF4-FFF2-40B4-BE49-F238E27FC236}">
                            <a16:creationId xmlns:a16="http://schemas.microsoft.com/office/drawing/2014/main" id="{4DF847C9-9B28-4013-896D-7214DBB44487}"/>
                          </a:ext>
                        </a:extLst>
                      </p:cNvPr>
                      <p:cNvPicPr/>
                      <p:nvPr/>
                    </p:nvPicPr>
                    <p:blipFill>
                      <a:blip r:embed="rId3"/>
                      <a:stretch>
                        <a:fillRect/>
                      </a:stretch>
                    </p:blipFill>
                    <p:spPr>
                      <a:xfrm>
                        <a:off x="533443" y="1694673"/>
                        <a:ext cx="1203240" cy="296771"/>
                      </a:xfrm>
                      <a:prstGeom prst="rect">
                        <a:avLst/>
                      </a:prstGeom>
                    </p:spPr>
                  </p:pic>
                </p:oleObj>
              </mc:Fallback>
            </mc:AlternateContent>
          </a:graphicData>
        </a:graphic>
      </p:graphicFrame>
      <p:sp>
        <p:nvSpPr>
          <p:cNvPr id="4" name="Content Placeholder 3"/>
          <p:cNvSpPr>
            <a:spLocks noGrp="1"/>
          </p:cNvSpPr>
          <p:nvPr>
            <p:ph sz="quarter" idx="13"/>
          </p:nvPr>
        </p:nvSpPr>
        <p:spPr>
          <a:xfrm>
            <a:off x="1835484" y="1628775"/>
            <a:ext cx="5799223" cy="420604"/>
          </a:xfrm>
        </p:spPr>
        <p:txBody>
          <a:bodyPr lIns="0" tIns="0" rIns="0" bIns="0"/>
          <a:lstStyle/>
          <a:p>
            <a:pPr marL="432" indent="0">
              <a:buNone/>
            </a:pPr>
            <a:r>
              <a:rPr lang="en-US" dirty="0"/>
              <a:t>billion tells us that if we raise government</a:t>
            </a:r>
            <a:endParaRPr lang="en-IN" dirty="0"/>
          </a:p>
        </p:txBody>
      </p:sp>
      <p:sp>
        <p:nvSpPr>
          <p:cNvPr id="5" name="Content Placeholder 4"/>
          <p:cNvSpPr>
            <a:spLocks noGrp="1"/>
          </p:cNvSpPr>
          <p:nvPr>
            <p:ph sz="quarter" idx="14"/>
          </p:nvPr>
        </p:nvSpPr>
        <p:spPr>
          <a:xfrm>
            <a:off x="457200" y="2132263"/>
            <a:ext cx="8232128" cy="3773072"/>
          </a:xfrm>
        </p:spPr>
        <p:txBody>
          <a:bodyPr tIns="0"/>
          <a:lstStyle/>
          <a:p>
            <a:pPr marL="432" indent="0">
              <a:buNone/>
            </a:pPr>
            <a:r>
              <a:rPr lang="en-US" dirty="0">
                <a:solidFill>
                  <a:schemeClr val="tx1"/>
                </a:solidFill>
              </a:rPr>
              <a:t>purchases and taxes both by $10 billion, G</a:t>
            </a:r>
            <a:r>
              <a:rPr lang="en-US" sz="100" dirty="0">
                <a:solidFill>
                  <a:schemeClr val="tx1"/>
                </a:solidFill>
              </a:rPr>
              <a:t> </a:t>
            </a:r>
            <a:r>
              <a:rPr lang="en-US" dirty="0">
                <a:solidFill>
                  <a:schemeClr val="tx1"/>
                </a:solidFill>
              </a:rPr>
              <a:t>D</a:t>
            </a:r>
            <a:r>
              <a:rPr lang="en-US" sz="100" dirty="0">
                <a:solidFill>
                  <a:schemeClr val="tx1"/>
                </a:solidFill>
              </a:rPr>
              <a:t> </a:t>
            </a:r>
            <a:r>
              <a:rPr lang="en-US" dirty="0">
                <a:solidFill>
                  <a:schemeClr val="tx1"/>
                </a:solidFill>
              </a:rPr>
              <a:t>P goes up by $10 billion in the short run.</a:t>
            </a:r>
          </a:p>
          <a:p>
            <a:pPr marL="432" indent="0">
              <a:buNone/>
            </a:pPr>
            <a:r>
              <a:rPr lang="en-US" dirty="0">
                <a:solidFill>
                  <a:schemeClr val="tx1"/>
                </a:solidFill>
              </a:rPr>
              <a:t>This is the same for any identical increase to government purchases and taxes.</a:t>
            </a:r>
          </a:p>
          <a:p>
            <a:pPr marL="432" indent="0">
              <a:buNone/>
            </a:pPr>
            <a:r>
              <a:rPr lang="en-US" dirty="0">
                <a:solidFill>
                  <a:schemeClr val="tx1"/>
                </a:solidFill>
              </a:rPr>
              <a:t>The long-run effect is still zero; in the long run, G</a:t>
            </a:r>
            <a:r>
              <a:rPr lang="en-US" sz="100" dirty="0">
                <a:solidFill>
                  <a:schemeClr val="tx1"/>
                </a:solidFill>
              </a:rPr>
              <a:t> </a:t>
            </a:r>
            <a:r>
              <a:rPr lang="en-US" dirty="0">
                <a:solidFill>
                  <a:schemeClr val="tx1"/>
                </a:solidFill>
              </a:rPr>
              <a:t>D</a:t>
            </a:r>
            <a:r>
              <a:rPr lang="en-US" sz="100" dirty="0">
                <a:solidFill>
                  <a:schemeClr val="tx1"/>
                </a:solidFill>
              </a:rPr>
              <a:t> </a:t>
            </a:r>
            <a:r>
              <a:rPr lang="en-US" dirty="0">
                <a:solidFill>
                  <a:schemeClr val="tx1"/>
                </a:solidFill>
              </a:rPr>
              <a:t>P is determined by potential G</a:t>
            </a:r>
            <a:r>
              <a:rPr lang="en-US" sz="100" dirty="0">
                <a:solidFill>
                  <a:schemeClr val="tx1"/>
                </a:solidFill>
              </a:rPr>
              <a:t> </a:t>
            </a:r>
            <a:r>
              <a:rPr lang="en-US" dirty="0">
                <a:solidFill>
                  <a:schemeClr val="tx1"/>
                </a:solidFill>
              </a:rPr>
              <a:t>D</a:t>
            </a:r>
            <a:r>
              <a:rPr lang="en-US" sz="100" dirty="0">
                <a:solidFill>
                  <a:schemeClr val="tx1"/>
                </a:solidFill>
              </a:rPr>
              <a:t> </a:t>
            </a:r>
            <a:r>
              <a:rPr lang="en-US" dirty="0">
                <a:solidFill>
                  <a:schemeClr val="tx1"/>
                </a:solidFill>
              </a:rPr>
              <a:t>P instead.</a:t>
            </a:r>
          </a:p>
          <a:p>
            <a:r>
              <a:rPr lang="en-US" dirty="0">
                <a:solidFill>
                  <a:schemeClr val="tx1"/>
                </a:solidFill>
              </a:rPr>
              <a:t>The increased government purchases will instead crowd out private consumption and/or investment.</a:t>
            </a:r>
          </a:p>
        </p:txBody>
      </p:sp>
    </p:spTree>
    <p:extLst>
      <p:ext uri="{BB962C8B-B14F-4D97-AF65-F5344CB8AC3E}">
        <p14:creationId xmlns:p14="http://schemas.microsoft.com/office/powerpoint/2010/main" val="3885674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500"/>
                                        <p:tgtEl>
                                          <p:spTgt spid="5">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fade">
                                      <p:cBhvr>
                                        <p:cTn id="23" dur="500"/>
                                        <p:tgtEl>
                                          <p:spTgt spid="5">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Incorporating Tax Rates </a:t>
            </a:r>
            <a:r>
              <a:rPr lang="en-US" sz="2000" b="0" dirty="0"/>
              <a:t>(1 of 2)</a:t>
            </a:r>
            <a:endParaRPr lang="en-IN" dirty="0"/>
          </a:p>
        </p:txBody>
      </p:sp>
      <p:sp>
        <p:nvSpPr>
          <p:cNvPr id="4" name="Content Placeholder 3"/>
          <p:cNvSpPr>
            <a:spLocks noGrp="1"/>
          </p:cNvSpPr>
          <p:nvPr>
            <p:ph sz="quarter" idx="13"/>
          </p:nvPr>
        </p:nvSpPr>
        <p:spPr>
          <a:xfrm>
            <a:off x="457200" y="1552575"/>
            <a:ext cx="8232128" cy="881867"/>
          </a:xfrm>
        </p:spPr>
        <p:txBody>
          <a:bodyPr/>
          <a:lstStyle/>
          <a:p>
            <a:pPr marL="432" indent="0">
              <a:buNone/>
            </a:pPr>
            <a:r>
              <a:rPr lang="en-US" dirty="0"/>
              <a:t>In our model, taxes were autonomous. Now, we will make them depend on income. Assuming a tax rate of </a:t>
            </a:r>
            <a:r>
              <a:rPr lang="en-US" i="1" dirty="0"/>
              <a:t>t</a:t>
            </a:r>
            <a:r>
              <a:rPr lang="en-US" dirty="0"/>
              <a:t>,</a:t>
            </a:r>
            <a:endParaRPr lang="en-IN" dirty="0"/>
          </a:p>
        </p:txBody>
      </p:sp>
      <p:sp>
        <p:nvSpPr>
          <p:cNvPr id="5" name="Content Placeholder 4"/>
          <p:cNvSpPr>
            <a:spLocks noGrp="1"/>
          </p:cNvSpPr>
          <p:nvPr>
            <p:ph sz="quarter" idx="14"/>
          </p:nvPr>
        </p:nvSpPr>
        <p:spPr>
          <a:xfrm>
            <a:off x="468314" y="2522667"/>
            <a:ext cx="6728134" cy="425284"/>
          </a:xfrm>
        </p:spPr>
        <p:txBody>
          <a:bodyPr tIns="0"/>
          <a:lstStyle/>
          <a:p>
            <a:pPr marL="432" indent="0">
              <a:buNone/>
            </a:pPr>
            <a:r>
              <a:rPr lang="en-US" dirty="0"/>
              <a:t>consumers will now have disposable incomes of</a:t>
            </a:r>
            <a:endParaRPr lang="en-IN" dirty="0"/>
          </a:p>
        </p:txBody>
      </p:sp>
      <p:graphicFrame>
        <p:nvGraphicFramePr>
          <p:cNvPr id="8" name="Object 7" descr="left parentheses 1 minus t right parentheses Y.">
            <a:extLst>
              <a:ext uri="{FF2B5EF4-FFF2-40B4-BE49-F238E27FC236}">
                <a16:creationId xmlns:a16="http://schemas.microsoft.com/office/drawing/2014/main" id="{4DF847C9-9B28-4013-896D-7214DBB44487}"/>
              </a:ext>
            </a:extLst>
          </p:cNvPr>
          <p:cNvGraphicFramePr>
            <a:graphicFrameLocks noChangeAspect="1"/>
          </p:cNvGraphicFramePr>
          <p:nvPr>
            <p:extLst>
              <p:ext uri="{D42A27DB-BD31-4B8C-83A1-F6EECF244321}">
                <p14:modId xmlns:p14="http://schemas.microsoft.com/office/powerpoint/2010/main" val="2613948171"/>
              </p:ext>
            </p:extLst>
          </p:nvPr>
        </p:nvGraphicFramePr>
        <p:xfrm>
          <a:off x="7292237" y="2573525"/>
          <a:ext cx="903630" cy="310926"/>
        </p:xfrm>
        <a:graphic>
          <a:graphicData uri="http://schemas.openxmlformats.org/presentationml/2006/ole">
            <mc:AlternateContent xmlns:mc="http://schemas.openxmlformats.org/markup-compatibility/2006">
              <mc:Choice xmlns:v="urn:schemas-microsoft-com:vml" Requires="v">
                <p:oleObj name="Equation" r:id="rId2" imgW="1002960" imgH="342720" progId="Equation.DSMT4">
                  <p:embed/>
                </p:oleObj>
              </mc:Choice>
              <mc:Fallback>
                <p:oleObj name="Equation" r:id="rId2" imgW="1002960" imgH="342720" progId="Equation.DSMT4">
                  <p:embed/>
                  <p:pic>
                    <p:nvPicPr>
                      <p:cNvPr id="8" name="Object 7" descr="left parentheses 1 minus t right parentheses Y.">
                        <a:extLst>
                          <a:ext uri="{FF2B5EF4-FFF2-40B4-BE49-F238E27FC236}">
                            <a16:creationId xmlns:a16="http://schemas.microsoft.com/office/drawing/2014/main" id="{4DF847C9-9B28-4013-896D-7214DBB44487}"/>
                          </a:ext>
                        </a:extLst>
                      </p:cNvPr>
                      <p:cNvPicPr/>
                      <p:nvPr/>
                    </p:nvPicPr>
                    <p:blipFill>
                      <a:blip r:embed="rId3"/>
                      <a:stretch>
                        <a:fillRect/>
                      </a:stretch>
                    </p:blipFill>
                    <p:spPr>
                      <a:xfrm>
                        <a:off x="7292237" y="2573525"/>
                        <a:ext cx="903630" cy="310926"/>
                      </a:xfrm>
                      <a:prstGeom prst="rect">
                        <a:avLst/>
                      </a:prstGeom>
                    </p:spPr>
                  </p:pic>
                </p:oleObj>
              </mc:Fallback>
            </mc:AlternateContent>
          </a:graphicData>
        </a:graphic>
      </p:graphicFrame>
      <p:sp>
        <p:nvSpPr>
          <p:cNvPr id="6" name="Content Placeholder 5"/>
          <p:cNvSpPr>
            <a:spLocks noGrp="1"/>
          </p:cNvSpPr>
          <p:nvPr>
            <p:ph sz="quarter" idx="15"/>
          </p:nvPr>
        </p:nvSpPr>
        <p:spPr>
          <a:xfrm>
            <a:off x="457201" y="3202466"/>
            <a:ext cx="5786284" cy="544035"/>
          </a:xfrm>
        </p:spPr>
        <p:txBody>
          <a:bodyPr/>
          <a:lstStyle/>
          <a:p>
            <a:pPr marL="432" indent="0">
              <a:buNone/>
            </a:pPr>
            <a:r>
              <a:rPr lang="en-US" dirty="0"/>
              <a:t>So, the consumption function changes to:</a:t>
            </a:r>
          </a:p>
        </p:txBody>
      </p:sp>
      <p:graphicFrame>
        <p:nvGraphicFramePr>
          <p:cNvPr id="9" name="Object 8" descr="C equals C bar plus M P C (1 minus t) Y.">
            <a:extLst>
              <a:ext uri="{FF2B5EF4-FFF2-40B4-BE49-F238E27FC236}">
                <a16:creationId xmlns:a16="http://schemas.microsoft.com/office/drawing/2014/main" id="{5C780C79-E12D-4723-A80F-D8E6BBDA5B26}"/>
              </a:ext>
            </a:extLst>
          </p:cNvPr>
          <p:cNvGraphicFramePr>
            <a:graphicFrameLocks noChangeAspect="1"/>
          </p:cNvGraphicFramePr>
          <p:nvPr>
            <p:extLst>
              <p:ext uri="{D42A27DB-BD31-4B8C-83A1-F6EECF244321}">
                <p14:modId xmlns:p14="http://schemas.microsoft.com/office/powerpoint/2010/main" val="1500322852"/>
              </p:ext>
            </p:extLst>
          </p:nvPr>
        </p:nvGraphicFramePr>
        <p:xfrm>
          <a:off x="3259138" y="3910155"/>
          <a:ext cx="2625725" cy="411163"/>
        </p:xfrm>
        <a:graphic>
          <a:graphicData uri="http://schemas.openxmlformats.org/presentationml/2006/ole">
            <mc:AlternateContent xmlns:mc="http://schemas.openxmlformats.org/markup-compatibility/2006">
              <mc:Choice xmlns:v="urn:schemas-microsoft-com:vml" Requires="v">
                <p:oleObj name="Equation" r:id="rId4" imgW="2679480" imgH="419040" progId="Equation.DSMT4">
                  <p:embed/>
                </p:oleObj>
              </mc:Choice>
              <mc:Fallback>
                <p:oleObj name="Equation" r:id="rId4" imgW="2679480" imgH="419040" progId="Equation.DSMT4">
                  <p:embed/>
                  <p:pic>
                    <p:nvPicPr>
                      <p:cNvPr id="9" name="Object 8" descr="C equals C bar plus M P C (1 minus t) Y.">
                        <a:extLst>
                          <a:ext uri="{FF2B5EF4-FFF2-40B4-BE49-F238E27FC236}">
                            <a16:creationId xmlns:a16="http://schemas.microsoft.com/office/drawing/2014/main" id="{5C780C79-E12D-4723-A80F-D8E6BBDA5B26}"/>
                          </a:ext>
                        </a:extLst>
                      </p:cNvPr>
                      <p:cNvPicPr/>
                      <p:nvPr/>
                    </p:nvPicPr>
                    <p:blipFill>
                      <a:blip r:embed="rId5"/>
                      <a:stretch>
                        <a:fillRect/>
                      </a:stretch>
                    </p:blipFill>
                    <p:spPr>
                      <a:xfrm>
                        <a:off x="3259138" y="3910155"/>
                        <a:ext cx="2625725" cy="411163"/>
                      </a:xfrm>
                      <a:prstGeom prst="rect">
                        <a:avLst/>
                      </a:prstGeom>
                    </p:spPr>
                  </p:pic>
                </p:oleObj>
              </mc:Fallback>
            </mc:AlternateContent>
          </a:graphicData>
        </a:graphic>
      </p:graphicFrame>
      <p:sp>
        <p:nvSpPr>
          <p:cNvPr id="7" name="Content Placeholder 6"/>
          <p:cNvSpPr>
            <a:spLocks noGrp="1"/>
          </p:cNvSpPr>
          <p:nvPr>
            <p:ph sz="quarter" idx="16"/>
          </p:nvPr>
        </p:nvSpPr>
        <p:spPr>
          <a:xfrm>
            <a:off x="457200" y="4472272"/>
            <a:ext cx="7851058" cy="543733"/>
          </a:xfrm>
        </p:spPr>
        <p:txBody>
          <a:bodyPr/>
          <a:lstStyle/>
          <a:p>
            <a:pPr marL="432" indent="0">
              <a:buNone/>
            </a:pPr>
            <a:r>
              <a:rPr lang="en-US" dirty="0"/>
              <a:t>Going through the same steps as before, we can obtain:</a:t>
            </a:r>
          </a:p>
        </p:txBody>
      </p:sp>
      <p:graphicFrame>
        <p:nvGraphicFramePr>
          <p:cNvPr id="10" name="Object 9" descr="Government purchases multiplier equals delta Y over delta G equals 1 over 1 minus M P C (1 minus t).">
            <a:extLst>
              <a:ext uri="{FF2B5EF4-FFF2-40B4-BE49-F238E27FC236}">
                <a16:creationId xmlns:a16="http://schemas.microsoft.com/office/drawing/2014/main" id="{2C874115-9897-4E2A-A1D9-60EF87A1A925}"/>
              </a:ext>
            </a:extLst>
          </p:cNvPr>
          <p:cNvGraphicFramePr>
            <a:graphicFrameLocks noChangeAspect="1"/>
          </p:cNvGraphicFramePr>
          <p:nvPr>
            <p:extLst>
              <p:ext uri="{D42A27DB-BD31-4B8C-83A1-F6EECF244321}">
                <p14:modId xmlns:p14="http://schemas.microsoft.com/office/powerpoint/2010/main" val="530818742"/>
              </p:ext>
            </p:extLst>
          </p:nvPr>
        </p:nvGraphicFramePr>
        <p:xfrm>
          <a:off x="1000125" y="5205413"/>
          <a:ext cx="7143750" cy="741362"/>
        </p:xfrm>
        <a:graphic>
          <a:graphicData uri="http://schemas.openxmlformats.org/presentationml/2006/ole">
            <mc:AlternateContent xmlns:mc="http://schemas.openxmlformats.org/markup-compatibility/2006">
              <mc:Choice xmlns:v="urn:schemas-microsoft-com:vml" Requires="v">
                <p:oleObj name="Equation" r:id="rId6" imgW="7581600" imgH="787320" progId="Equation.DSMT4">
                  <p:embed/>
                </p:oleObj>
              </mc:Choice>
              <mc:Fallback>
                <p:oleObj name="Equation" r:id="rId6" imgW="7581600" imgH="787320" progId="Equation.DSMT4">
                  <p:embed/>
                  <p:pic>
                    <p:nvPicPr>
                      <p:cNvPr id="10" name="Object 9" descr="Government purchases multiplier equals delta Y over delta G equals 1 over 1 minus M P C (1 minus t).">
                        <a:extLst>
                          <a:ext uri="{FF2B5EF4-FFF2-40B4-BE49-F238E27FC236}">
                            <a16:creationId xmlns:a16="http://schemas.microsoft.com/office/drawing/2014/main" id="{2C874115-9897-4E2A-A1D9-60EF87A1A925}"/>
                          </a:ext>
                        </a:extLst>
                      </p:cNvPr>
                      <p:cNvPicPr/>
                      <p:nvPr/>
                    </p:nvPicPr>
                    <p:blipFill>
                      <a:blip r:embed="rId7"/>
                      <a:stretch>
                        <a:fillRect/>
                      </a:stretch>
                    </p:blipFill>
                    <p:spPr>
                      <a:xfrm>
                        <a:off x="1000125" y="5205413"/>
                        <a:ext cx="7143750" cy="741362"/>
                      </a:xfrm>
                      <a:prstGeom prst="rect">
                        <a:avLst/>
                      </a:prstGeom>
                    </p:spPr>
                  </p:pic>
                </p:oleObj>
              </mc:Fallback>
            </mc:AlternateContent>
          </a:graphicData>
        </a:graphic>
      </p:graphicFrame>
    </p:spTree>
    <p:extLst>
      <p:ext uri="{BB962C8B-B14F-4D97-AF65-F5344CB8AC3E}">
        <p14:creationId xmlns:p14="http://schemas.microsoft.com/office/powerpoint/2010/main" val="43052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7"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Incorporating Tax Rates </a:t>
            </a:r>
            <a:r>
              <a:rPr lang="en-US" sz="2000" b="0" dirty="0"/>
              <a:t>(2 of 2)</a:t>
            </a:r>
            <a:endParaRPr lang="en-IN" dirty="0"/>
          </a:p>
        </p:txBody>
      </p:sp>
      <p:graphicFrame>
        <p:nvGraphicFramePr>
          <p:cNvPr id="8" name="Object 7" descr="Government purchases multiplier equals delta Y over delta G equals 1 over 1 minus M P C (1 minus t).">
            <a:extLst>
              <a:ext uri="{FF2B5EF4-FFF2-40B4-BE49-F238E27FC236}">
                <a16:creationId xmlns:a16="http://schemas.microsoft.com/office/drawing/2014/main" id="{31330AD7-CAB8-4F2F-8F18-AA2993288594}"/>
              </a:ext>
            </a:extLst>
          </p:cNvPr>
          <p:cNvGraphicFramePr>
            <a:graphicFrameLocks noChangeAspect="1"/>
          </p:cNvGraphicFramePr>
          <p:nvPr>
            <p:extLst>
              <p:ext uri="{D42A27DB-BD31-4B8C-83A1-F6EECF244321}">
                <p14:modId xmlns:p14="http://schemas.microsoft.com/office/powerpoint/2010/main" val="1070068485"/>
              </p:ext>
            </p:extLst>
          </p:nvPr>
        </p:nvGraphicFramePr>
        <p:xfrm>
          <a:off x="1100551" y="1683880"/>
          <a:ext cx="6942898" cy="719558"/>
        </p:xfrm>
        <a:graphic>
          <a:graphicData uri="http://schemas.openxmlformats.org/presentationml/2006/ole">
            <mc:AlternateContent xmlns:mc="http://schemas.openxmlformats.org/markup-compatibility/2006">
              <mc:Choice xmlns:v="urn:schemas-microsoft-com:vml" Requires="v">
                <p:oleObj name="Equation" r:id="rId2" imgW="7594560" imgH="787320" progId="Equation.DSMT4">
                  <p:embed/>
                </p:oleObj>
              </mc:Choice>
              <mc:Fallback>
                <p:oleObj name="Equation" r:id="rId2" imgW="7594560" imgH="787320" progId="Equation.DSMT4">
                  <p:embed/>
                  <p:pic>
                    <p:nvPicPr>
                      <p:cNvPr id="8" name="Object 7" descr="Government purchases multiplier equals delta Y over delta G equals 1 over 1 minus M P C (1 minus t).">
                        <a:extLst>
                          <a:ext uri="{FF2B5EF4-FFF2-40B4-BE49-F238E27FC236}">
                            <a16:creationId xmlns:a16="http://schemas.microsoft.com/office/drawing/2014/main" id="{31330AD7-CAB8-4F2F-8F18-AA2993288594}"/>
                          </a:ext>
                        </a:extLst>
                      </p:cNvPr>
                      <p:cNvPicPr/>
                      <p:nvPr/>
                    </p:nvPicPr>
                    <p:blipFill>
                      <a:blip r:embed="rId3"/>
                      <a:stretch>
                        <a:fillRect/>
                      </a:stretch>
                    </p:blipFill>
                    <p:spPr>
                      <a:xfrm>
                        <a:off x="1100551" y="1683880"/>
                        <a:ext cx="6942898" cy="719558"/>
                      </a:xfrm>
                      <a:prstGeom prst="rect">
                        <a:avLst/>
                      </a:prstGeom>
                    </p:spPr>
                  </p:pic>
                </p:oleObj>
              </mc:Fallback>
            </mc:AlternateContent>
          </a:graphicData>
        </a:graphic>
      </p:graphicFrame>
      <p:sp>
        <p:nvSpPr>
          <p:cNvPr id="4" name="Content Placeholder 3"/>
          <p:cNvSpPr>
            <a:spLocks noGrp="1"/>
          </p:cNvSpPr>
          <p:nvPr>
            <p:ph sz="quarter" idx="13"/>
          </p:nvPr>
        </p:nvSpPr>
        <p:spPr>
          <a:xfrm>
            <a:off x="457200" y="2552009"/>
            <a:ext cx="5587340" cy="534390"/>
          </a:xfrm>
        </p:spPr>
        <p:txBody>
          <a:bodyPr/>
          <a:lstStyle/>
          <a:p>
            <a:pPr marL="432" indent="0">
              <a:buNone/>
            </a:pPr>
            <a:r>
              <a:rPr lang="en-US" dirty="0"/>
              <a:t>If </a:t>
            </a:r>
            <a:r>
              <a:rPr lang="en-US" i="1" dirty="0"/>
              <a:t>M</a:t>
            </a:r>
            <a:r>
              <a:rPr lang="en-US" sz="100" dirty="0"/>
              <a:t> </a:t>
            </a:r>
            <a:r>
              <a:rPr lang="en-US" i="1" dirty="0"/>
              <a:t>P</a:t>
            </a:r>
            <a:r>
              <a:rPr lang="en-US" sz="100" dirty="0"/>
              <a:t> </a:t>
            </a:r>
            <a:r>
              <a:rPr lang="en-US" i="1" dirty="0"/>
              <a:t>C</a:t>
            </a:r>
            <a:r>
              <a:rPr lang="en-US" dirty="0"/>
              <a:t> = 0.75 and </a:t>
            </a:r>
            <a:r>
              <a:rPr lang="en-US" i="1" dirty="0"/>
              <a:t>t</a:t>
            </a:r>
            <a:r>
              <a:rPr lang="en-US" dirty="0"/>
              <a:t> = 0.2, we obtain:</a:t>
            </a:r>
          </a:p>
        </p:txBody>
      </p:sp>
      <p:graphicFrame>
        <p:nvGraphicFramePr>
          <p:cNvPr id="9" name="Object 8" descr="Government purchases multiplier equals delta Y over delta G equals 1 over 1 minus 0.75 (1 minus 0.2) equals 1 over 1 minus 0.6 equals 2.5.">
            <a:extLst>
              <a:ext uri="{FF2B5EF4-FFF2-40B4-BE49-F238E27FC236}">
                <a16:creationId xmlns:a16="http://schemas.microsoft.com/office/drawing/2014/main" id="{FABFB1DA-4711-4248-BAF4-4CF8B47F5669}"/>
              </a:ext>
            </a:extLst>
          </p:cNvPr>
          <p:cNvGraphicFramePr>
            <a:graphicFrameLocks noChangeAspect="1"/>
          </p:cNvGraphicFramePr>
          <p:nvPr>
            <p:extLst>
              <p:ext uri="{D42A27DB-BD31-4B8C-83A1-F6EECF244321}">
                <p14:modId xmlns:p14="http://schemas.microsoft.com/office/powerpoint/2010/main" val="2140869279"/>
              </p:ext>
            </p:extLst>
          </p:nvPr>
        </p:nvGraphicFramePr>
        <p:xfrm>
          <a:off x="457200" y="3274257"/>
          <a:ext cx="8394989" cy="673966"/>
        </p:xfrm>
        <a:graphic>
          <a:graphicData uri="http://schemas.openxmlformats.org/presentationml/2006/ole">
            <mc:AlternateContent xmlns:mc="http://schemas.openxmlformats.org/markup-compatibility/2006">
              <mc:Choice xmlns:v="urn:schemas-microsoft-com:vml" Requires="v">
                <p:oleObj name="Equation" r:id="rId4" imgW="9804240" imgH="787320" progId="Equation.DSMT4">
                  <p:embed/>
                </p:oleObj>
              </mc:Choice>
              <mc:Fallback>
                <p:oleObj name="Equation" r:id="rId4" imgW="9804240" imgH="787320" progId="Equation.DSMT4">
                  <p:embed/>
                  <p:pic>
                    <p:nvPicPr>
                      <p:cNvPr id="9" name="Object 8" descr="Government purchases multiplier equals delta Y over delta G equals 1 over 1 minus 0.75 (1 minus 0.2) equals 1 over 1 minus 0.6 equals 2.5.">
                        <a:extLst>
                          <a:ext uri="{FF2B5EF4-FFF2-40B4-BE49-F238E27FC236}">
                            <a16:creationId xmlns:a16="http://schemas.microsoft.com/office/drawing/2014/main" id="{FABFB1DA-4711-4248-BAF4-4CF8B47F5669}"/>
                          </a:ext>
                        </a:extLst>
                      </p:cNvPr>
                      <p:cNvPicPr/>
                      <p:nvPr/>
                    </p:nvPicPr>
                    <p:blipFill>
                      <a:blip r:embed="rId5"/>
                      <a:stretch>
                        <a:fillRect/>
                      </a:stretch>
                    </p:blipFill>
                    <p:spPr>
                      <a:xfrm>
                        <a:off x="457200" y="3274257"/>
                        <a:ext cx="8394989" cy="673966"/>
                      </a:xfrm>
                      <a:prstGeom prst="rect">
                        <a:avLst/>
                      </a:prstGeom>
                    </p:spPr>
                  </p:pic>
                </p:oleObj>
              </mc:Fallback>
            </mc:AlternateContent>
          </a:graphicData>
        </a:graphic>
      </p:graphicFrame>
      <p:sp>
        <p:nvSpPr>
          <p:cNvPr id="5" name="Content Placeholder 4"/>
          <p:cNvSpPr>
            <a:spLocks noGrp="1"/>
          </p:cNvSpPr>
          <p:nvPr>
            <p:ph sz="quarter" idx="14"/>
          </p:nvPr>
        </p:nvSpPr>
        <p:spPr>
          <a:xfrm>
            <a:off x="457200" y="4126629"/>
            <a:ext cx="5290457" cy="526126"/>
          </a:xfrm>
        </p:spPr>
        <p:txBody>
          <a:bodyPr/>
          <a:lstStyle/>
          <a:p>
            <a:pPr marL="432" indent="0">
              <a:buNone/>
            </a:pPr>
            <a:r>
              <a:rPr lang="en-US" dirty="0"/>
              <a:t>If </a:t>
            </a:r>
            <a:r>
              <a:rPr lang="en-US" i="1" dirty="0"/>
              <a:t>M</a:t>
            </a:r>
            <a:r>
              <a:rPr lang="en-US" sz="100" dirty="0"/>
              <a:t> </a:t>
            </a:r>
            <a:r>
              <a:rPr lang="en-US" i="1" dirty="0"/>
              <a:t>P</a:t>
            </a:r>
            <a:r>
              <a:rPr lang="en-US" sz="100" dirty="0"/>
              <a:t> </a:t>
            </a:r>
            <a:r>
              <a:rPr lang="en-US" i="1" dirty="0"/>
              <a:t>C</a:t>
            </a:r>
            <a:r>
              <a:rPr lang="en-US" dirty="0"/>
              <a:t> </a:t>
            </a:r>
            <a:r>
              <a:rPr lang="en-US" i="1" dirty="0"/>
              <a:t>= </a:t>
            </a:r>
            <a:r>
              <a:rPr lang="en-US" dirty="0"/>
              <a:t>0.75 and </a:t>
            </a:r>
            <a:r>
              <a:rPr lang="en-US" i="1" dirty="0"/>
              <a:t>t</a:t>
            </a:r>
            <a:r>
              <a:rPr lang="en-US" dirty="0"/>
              <a:t> = 0.1, we obtain:</a:t>
            </a:r>
          </a:p>
        </p:txBody>
      </p:sp>
      <p:graphicFrame>
        <p:nvGraphicFramePr>
          <p:cNvPr id="10" name="Object 9" descr="Government purchases multiplier equals delta Y over delta G equals 1 over 1 minus 0.75 (1 minus 0.1) equals 1 over 1 minus 0.675 equals 3.1.">
            <a:extLst>
              <a:ext uri="{FF2B5EF4-FFF2-40B4-BE49-F238E27FC236}">
                <a16:creationId xmlns:a16="http://schemas.microsoft.com/office/drawing/2014/main" id="{4A3BB915-E3FD-4B18-9B9C-5DEBAA44F64B}"/>
              </a:ext>
            </a:extLst>
          </p:cNvPr>
          <p:cNvGraphicFramePr>
            <a:graphicFrameLocks noChangeAspect="1"/>
          </p:cNvGraphicFramePr>
          <p:nvPr>
            <p:extLst>
              <p:ext uri="{D42A27DB-BD31-4B8C-83A1-F6EECF244321}">
                <p14:modId xmlns:p14="http://schemas.microsoft.com/office/powerpoint/2010/main" val="669806138"/>
              </p:ext>
            </p:extLst>
          </p:nvPr>
        </p:nvGraphicFramePr>
        <p:xfrm>
          <a:off x="495587" y="4855103"/>
          <a:ext cx="8475174" cy="659838"/>
        </p:xfrm>
        <a:graphic>
          <a:graphicData uri="http://schemas.openxmlformats.org/presentationml/2006/ole">
            <mc:AlternateContent xmlns:mc="http://schemas.openxmlformats.org/markup-compatibility/2006">
              <mc:Choice xmlns:v="urn:schemas-microsoft-com:vml" Requires="v">
                <p:oleObj name="Equation" r:id="rId6" imgW="10096200" imgH="787320" progId="Equation.DSMT4">
                  <p:embed/>
                </p:oleObj>
              </mc:Choice>
              <mc:Fallback>
                <p:oleObj name="Equation" r:id="rId6" imgW="10096200" imgH="787320" progId="Equation.DSMT4">
                  <p:embed/>
                  <p:pic>
                    <p:nvPicPr>
                      <p:cNvPr id="10" name="Object 9" descr="Government purchases multiplier equals delta Y over delta G equals 1 over 1 minus 0.75 (1 minus 0.1) equals 1 over 1 minus 0.675 equals 3.1.">
                        <a:extLst>
                          <a:ext uri="{FF2B5EF4-FFF2-40B4-BE49-F238E27FC236}">
                            <a16:creationId xmlns:a16="http://schemas.microsoft.com/office/drawing/2014/main" id="{4A3BB915-E3FD-4B18-9B9C-5DEBAA44F64B}"/>
                          </a:ext>
                        </a:extLst>
                      </p:cNvPr>
                      <p:cNvPicPr/>
                      <p:nvPr/>
                    </p:nvPicPr>
                    <p:blipFill>
                      <a:blip r:embed="rId7"/>
                      <a:stretch>
                        <a:fillRect/>
                      </a:stretch>
                    </p:blipFill>
                    <p:spPr>
                      <a:xfrm>
                        <a:off x="495587" y="4855103"/>
                        <a:ext cx="8475174" cy="659838"/>
                      </a:xfrm>
                      <a:prstGeom prst="rect">
                        <a:avLst/>
                      </a:prstGeom>
                    </p:spPr>
                  </p:pic>
                </p:oleObj>
              </mc:Fallback>
            </mc:AlternateContent>
          </a:graphicData>
        </a:graphic>
      </p:graphicFrame>
      <p:sp>
        <p:nvSpPr>
          <p:cNvPr id="6" name="Content Placeholder 5"/>
          <p:cNvSpPr>
            <a:spLocks noGrp="1"/>
          </p:cNvSpPr>
          <p:nvPr>
            <p:ph sz="quarter" idx="15"/>
          </p:nvPr>
        </p:nvSpPr>
        <p:spPr>
          <a:xfrm>
            <a:off x="457200" y="5683533"/>
            <a:ext cx="6477990" cy="516700"/>
          </a:xfrm>
        </p:spPr>
        <p:txBody>
          <a:bodyPr/>
          <a:lstStyle/>
          <a:p>
            <a:pPr marL="432" indent="0">
              <a:buNone/>
            </a:pPr>
            <a:r>
              <a:rPr lang="en-US" dirty="0"/>
              <a:t>So, lower tax rates lead to larger multipliers.</a:t>
            </a:r>
          </a:p>
        </p:txBody>
      </p:sp>
    </p:spTree>
    <p:extLst>
      <p:ext uri="{BB962C8B-B14F-4D97-AF65-F5344CB8AC3E}">
        <p14:creationId xmlns:p14="http://schemas.microsoft.com/office/powerpoint/2010/main" val="337719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The Multiplier in an Open Economy </a:t>
            </a:r>
            <a:r>
              <a:rPr lang="en-US" sz="2000" b="0" dirty="0"/>
              <a:t>(1 of 2)</a:t>
            </a:r>
            <a:endParaRPr lang="en-IN" sz="2000" dirty="0"/>
          </a:p>
        </p:txBody>
      </p:sp>
      <p:sp>
        <p:nvSpPr>
          <p:cNvPr id="4" name="Content Placeholder 3"/>
          <p:cNvSpPr>
            <a:spLocks noGrp="1"/>
          </p:cNvSpPr>
          <p:nvPr>
            <p:ph sz="quarter" idx="13"/>
          </p:nvPr>
        </p:nvSpPr>
        <p:spPr>
          <a:xfrm>
            <a:off x="457200" y="1552575"/>
            <a:ext cx="8232128" cy="774989"/>
          </a:xfrm>
        </p:spPr>
        <p:txBody>
          <a:bodyPr/>
          <a:lstStyle/>
          <a:p>
            <a:pPr marL="432" indent="0">
              <a:buNone/>
            </a:pPr>
            <a:r>
              <a:rPr lang="en-US" sz="2000" dirty="0"/>
              <a:t>Now suppose we have imports and exports. Assume exports are autonomous, but the level of imports depends on income:</a:t>
            </a:r>
          </a:p>
        </p:txBody>
      </p:sp>
      <p:graphicFrame>
        <p:nvGraphicFramePr>
          <p:cNvPr id="8" name="Object 7" descr="Exports equals Exports bar, Imports equals M P I times Y.">
            <a:extLst>
              <a:ext uri="{FF2B5EF4-FFF2-40B4-BE49-F238E27FC236}">
                <a16:creationId xmlns:a16="http://schemas.microsoft.com/office/drawing/2014/main" id="{58FCAFBC-C9B3-4DED-BA92-EAF52C478C1B}"/>
              </a:ext>
            </a:extLst>
          </p:cNvPr>
          <p:cNvGraphicFramePr>
            <a:graphicFrameLocks noChangeAspect="1"/>
          </p:cNvGraphicFramePr>
          <p:nvPr>
            <p:extLst>
              <p:ext uri="{D42A27DB-BD31-4B8C-83A1-F6EECF244321}">
                <p14:modId xmlns:p14="http://schemas.microsoft.com/office/powerpoint/2010/main" val="3601841089"/>
              </p:ext>
            </p:extLst>
          </p:nvPr>
        </p:nvGraphicFramePr>
        <p:xfrm>
          <a:off x="2025246" y="2508443"/>
          <a:ext cx="5093508" cy="365711"/>
        </p:xfrm>
        <a:graphic>
          <a:graphicData uri="http://schemas.openxmlformats.org/presentationml/2006/ole">
            <mc:AlternateContent xmlns:mc="http://schemas.openxmlformats.org/markup-compatibility/2006">
              <mc:Choice xmlns:v="urn:schemas-microsoft-com:vml" Requires="v">
                <p:oleObj name="Equation" r:id="rId2" imgW="6006960" imgH="431640" progId="Equation.DSMT4">
                  <p:embed/>
                </p:oleObj>
              </mc:Choice>
              <mc:Fallback>
                <p:oleObj name="Equation" r:id="rId2" imgW="6006960" imgH="431640" progId="Equation.DSMT4">
                  <p:embed/>
                  <p:pic>
                    <p:nvPicPr>
                      <p:cNvPr id="8" name="Object 7" descr="Exports equals Exports bar, Imports equals M P I times Y.">
                        <a:extLst>
                          <a:ext uri="{FF2B5EF4-FFF2-40B4-BE49-F238E27FC236}">
                            <a16:creationId xmlns:a16="http://schemas.microsoft.com/office/drawing/2014/main" id="{58FCAFBC-C9B3-4DED-BA92-EAF52C478C1B}"/>
                          </a:ext>
                        </a:extLst>
                      </p:cNvPr>
                      <p:cNvPicPr/>
                      <p:nvPr/>
                    </p:nvPicPr>
                    <p:blipFill>
                      <a:blip r:embed="rId3"/>
                      <a:stretch>
                        <a:fillRect/>
                      </a:stretch>
                    </p:blipFill>
                    <p:spPr>
                      <a:xfrm>
                        <a:off x="2025246" y="2508443"/>
                        <a:ext cx="5093508" cy="365711"/>
                      </a:xfrm>
                      <a:prstGeom prst="rect">
                        <a:avLst/>
                      </a:prstGeom>
                    </p:spPr>
                  </p:pic>
                </p:oleObj>
              </mc:Fallback>
            </mc:AlternateContent>
          </a:graphicData>
        </a:graphic>
      </p:graphicFrame>
      <p:sp>
        <p:nvSpPr>
          <p:cNvPr id="5" name="Content Placeholder 4"/>
          <p:cNvSpPr>
            <a:spLocks noGrp="1"/>
          </p:cNvSpPr>
          <p:nvPr>
            <p:ph sz="quarter" idx="14"/>
          </p:nvPr>
        </p:nvSpPr>
        <p:spPr>
          <a:xfrm>
            <a:off x="457200" y="3051465"/>
            <a:ext cx="8232128" cy="1231961"/>
          </a:xfrm>
        </p:spPr>
        <p:txBody>
          <a:bodyPr/>
          <a:lstStyle/>
          <a:p>
            <a:pPr marL="432" indent="0">
              <a:spcBef>
                <a:spcPts val="1000"/>
              </a:spcBef>
              <a:buNone/>
            </a:pPr>
            <a:r>
              <a:rPr lang="en-US" sz="2000" i="1" dirty="0"/>
              <a:t>M</a:t>
            </a:r>
            <a:r>
              <a:rPr lang="en-US" sz="100" i="1" dirty="0"/>
              <a:t> </a:t>
            </a:r>
            <a:r>
              <a:rPr lang="en-US" sz="2000" i="1" dirty="0"/>
              <a:t>P</a:t>
            </a:r>
            <a:r>
              <a:rPr lang="en-US" sz="100" i="1" dirty="0"/>
              <a:t> </a:t>
            </a:r>
            <a:r>
              <a:rPr lang="en-US" sz="2000" i="1" dirty="0"/>
              <a:t>I</a:t>
            </a:r>
            <a:r>
              <a:rPr lang="en-US" sz="2000" dirty="0"/>
              <a:t> is the </a:t>
            </a:r>
            <a:r>
              <a:rPr lang="en-US" sz="2000" b="1" dirty="0"/>
              <a:t>marginal propensity to import</a:t>
            </a:r>
            <a:r>
              <a:rPr lang="en-US" sz="2000" dirty="0"/>
              <a:t>: the fraction of an increase in income spent on imports.</a:t>
            </a:r>
          </a:p>
          <a:p>
            <a:pPr marL="432" indent="0">
              <a:spcBef>
                <a:spcPts val="1000"/>
              </a:spcBef>
              <a:buNone/>
            </a:pPr>
            <a:r>
              <a:rPr lang="en-US" sz="2000" dirty="0"/>
              <a:t>Our equilibrium condition becomes:</a:t>
            </a:r>
          </a:p>
        </p:txBody>
      </p:sp>
      <p:graphicFrame>
        <p:nvGraphicFramePr>
          <p:cNvPr id="9" name="Object 8" descr="Y equals C bar plus M P C (1minus t) Y plus I bar plus G bar plus [Exports bar minus M P I times Y].">
            <a:extLst>
              <a:ext uri="{FF2B5EF4-FFF2-40B4-BE49-F238E27FC236}">
                <a16:creationId xmlns:a16="http://schemas.microsoft.com/office/drawing/2014/main" id="{E14ED59F-9903-4887-B72E-0EB3099B2B99}"/>
              </a:ext>
            </a:extLst>
          </p:cNvPr>
          <p:cNvGraphicFramePr>
            <a:graphicFrameLocks noChangeAspect="1"/>
          </p:cNvGraphicFramePr>
          <p:nvPr>
            <p:extLst>
              <p:ext uri="{D42A27DB-BD31-4B8C-83A1-F6EECF244321}">
                <p14:modId xmlns:p14="http://schemas.microsoft.com/office/powerpoint/2010/main" val="789372919"/>
              </p:ext>
            </p:extLst>
          </p:nvPr>
        </p:nvGraphicFramePr>
        <p:xfrm>
          <a:off x="1906588" y="4430580"/>
          <a:ext cx="5330825" cy="458787"/>
        </p:xfrm>
        <a:graphic>
          <a:graphicData uri="http://schemas.openxmlformats.org/presentationml/2006/ole">
            <mc:AlternateContent xmlns:mc="http://schemas.openxmlformats.org/markup-compatibility/2006">
              <mc:Choice xmlns:v="urn:schemas-microsoft-com:vml" Requires="v">
                <p:oleObj name="Equation" r:id="rId4" imgW="6476760" imgH="558720" progId="Equation.DSMT4">
                  <p:embed/>
                </p:oleObj>
              </mc:Choice>
              <mc:Fallback>
                <p:oleObj name="Equation" r:id="rId4" imgW="6476760" imgH="558720" progId="Equation.DSMT4">
                  <p:embed/>
                  <p:pic>
                    <p:nvPicPr>
                      <p:cNvPr id="9" name="Object 8" descr="Y equals C bar plus M P C (1minus t) Y plus I bar plus G bar plus [Exports bar minus M P I times Y].">
                        <a:extLst>
                          <a:ext uri="{FF2B5EF4-FFF2-40B4-BE49-F238E27FC236}">
                            <a16:creationId xmlns:a16="http://schemas.microsoft.com/office/drawing/2014/main" id="{E14ED59F-9903-4887-B72E-0EB3099B2B99}"/>
                          </a:ext>
                        </a:extLst>
                      </p:cNvPr>
                      <p:cNvPicPr/>
                      <p:nvPr/>
                    </p:nvPicPr>
                    <p:blipFill>
                      <a:blip r:embed="rId5"/>
                      <a:stretch>
                        <a:fillRect/>
                      </a:stretch>
                    </p:blipFill>
                    <p:spPr>
                      <a:xfrm>
                        <a:off x="1906588" y="4430580"/>
                        <a:ext cx="5330825" cy="458787"/>
                      </a:xfrm>
                      <a:prstGeom prst="rect">
                        <a:avLst/>
                      </a:prstGeom>
                    </p:spPr>
                  </p:pic>
                </p:oleObj>
              </mc:Fallback>
            </mc:AlternateContent>
          </a:graphicData>
        </a:graphic>
      </p:graphicFrame>
      <p:sp>
        <p:nvSpPr>
          <p:cNvPr id="6" name="Content Placeholder 5"/>
          <p:cNvSpPr>
            <a:spLocks noGrp="1"/>
          </p:cNvSpPr>
          <p:nvPr>
            <p:ph sz="quarter" idx="15"/>
          </p:nvPr>
        </p:nvSpPr>
        <p:spPr>
          <a:xfrm>
            <a:off x="457200" y="5010396"/>
            <a:ext cx="2749138" cy="455040"/>
          </a:xfrm>
        </p:spPr>
        <p:txBody>
          <a:bodyPr/>
          <a:lstStyle/>
          <a:p>
            <a:pPr marL="432" indent="0">
              <a:buNone/>
            </a:pPr>
            <a:r>
              <a:rPr lang="en-US" sz="2000" dirty="0"/>
              <a:t>A little algebra gives:</a:t>
            </a:r>
          </a:p>
        </p:txBody>
      </p:sp>
      <p:graphicFrame>
        <p:nvGraphicFramePr>
          <p:cNvPr id="10" name="Object 9" descr="Government purchases multiplier equals delta Y over delta G equals 1 over 1 minus [M P C (1 minus t) minus M P I].">
            <a:extLst>
              <a:ext uri="{FF2B5EF4-FFF2-40B4-BE49-F238E27FC236}">
                <a16:creationId xmlns:a16="http://schemas.microsoft.com/office/drawing/2014/main" id="{61DDDA08-6381-4AC6-8CF1-0BCB0D94EB80}"/>
              </a:ext>
            </a:extLst>
          </p:cNvPr>
          <p:cNvGraphicFramePr>
            <a:graphicFrameLocks noChangeAspect="1"/>
          </p:cNvGraphicFramePr>
          <p:nvPr>
            <p:extLst>
              <p:ext uri="{D42A27DB-BD31-4B8C-83A1-F6EECF244321}">
                <p14:modId xmlns:p14="http://schemas.microsoft.com/office/powerpoint/2010/main" val="3048105590"/>
              </p:ext>
            </p:extLst>
          </p:nvPr>
        </p:nvGraphicFramePr>
        <p:xfrm>
          <a:off x="911225" y="5551986"/>
          <a:ext cx="7319963" cy="717550"/>
        </p:xfrm>
        <a:graphic>
          <a:graphicData uri="http://schemas.openxmlformats.org/presentationml/2006/ole">
            <mc:AlternateContent xmlns:mc="http://schemas.openxmlformats.org/markup-compatibility/2006">
              <mc:Choice xmlns:v="urn:schemas-microsoft-com:vml" Requires="v">
                <p:oleObj name="Equation" r:id="rId6" imgW="8546760" imgH="838080" progId="Equation.DSMT4">
                  <p:embed/>
                </p:oleObj>
              </mc:Choice>
              <mc:Fallback>
                <p:oleObj name="Equation" r:id="rId6" imgW="8546760" imgH="838080" progId="Equation.DSMT4">
                  <p:embed/>
                  <p:pic>
                    <p:nvPicPr>
                      <p:cNvPr id="10" name="Object 9" descr="Government purchases multiplier equals delta Y over delta G equals 1 over 1 minus [M P C (1 minus t) minus M P I].">
                        <a:extLst>
                          <a:ext uri="{FF2B5EF4-FFF2-40B4-BE49-F238E27FC236}">
                            <a16:creationId xmlns:a16="http://schemas.microsoft.com/office/drawing/2014/main" id="{61DDDA08-6381-4AC6-8CF1-0BCB0D94EB80}"/>
                          </a:ext>
                        </a:extLst>
                      </p:cNvPr>
                      <p:cNvPicPr/>
                      <p:nvPr/>
                    </p:nvPicPr>
                    <p:blipFill>
                      <a:blip r:embed="rId7"/>
                      <a:stretch>
                        <a:fillRect/>
                      </a:stretch>
                    </p:blipFill>
                    <p:spPr>
                      <a:xfrm>
                        <a:off x="911225" y="5551986"/>
                        <a:ext cx="7319963" cy="717550"/>
                      </a:xfrm>
                      <a:prstGeom prst="rect">
                        <a:avLst/>
                      </a:prstGeom>
                    </p:spPr>
                  </p:pic>
                </p:oleObj>
              </mc:Fallback>
            </mc:AlternateContent>
          </a:graphicData>
        </a:graphic>
      </p:graphicFrame>
    </p:spTree>
    <p:extLst>
      <p:ext uri="{BB962C8B-B14F-4D97-AF65-F5344CB8AC3E}">
        <p14:creationId xmlns:p14="http://schemas.microsoft.com/office/powerpoint/2010/main" val="347069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500"/>
                                        <p:tgtEl>
                                          <p:spTgt spid="5">
                                            <p:txEl>
                                              <p:p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500"/>
                                        <p:tgtEl>
                                          <p:spTgt spid="6">
                                            <p:txEl>
                                              <p:pRg st="0" end="0"/>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The Multiplier in an Open Economy </a:t>
            </a:r>
            <a:r>
              <a:rPr lang="en-US" sz="2000" b="0" dirty="0"/>
              <a:t>(2 of 2)</a:t>
            </a:r>
            <a:endParaRPr lang="en-IN" sz="2000" dirty="0"/>
          </a:p>
        </p:txBody>
      </p:sp>
      <p:graphicFrame>
        <p:nvGraphicFramePr>
          <p:cNvPr id="4" name="Object 3" descr="Government purchases multiplier equals delta Y over delta G equals 1 over 1 minus [M P C (1 minus t) minus M P I].">
            <a:extLst>
              <a:ext uri="{FF2B5EF4-FFF2-40B4-BE49-F238E27FC236}">
                <a16:creationId xmlns:a16="http://schemas.microsoft.com/office/drawing/2014/main" id="{D70F90D4-B4D7-486A-9E93-7D55BAB5AF99}"/>
              </a:ext>
            </a:extLst>
          </p:cNvPr>
          <p:cNvGraphicFramePr>
            <a:graphicFrameLocks noChangeAspect="1"/>
          </p:cNvGraphicFramePr>
          <p:nvPr>
            <p:extLst>
              <p:ext uri="{D42A27DB-BD31-4B8C-83A1-F6EECF244321}">
                <p14:modId xmlns:p14="http://schemas.microsoft.com/office/powerpoint/2010/main" val="148444884"/>
              </p:ext>
            </p:extLst>
          </p:nvPr>
        </p:nvGraphicFramePr>
        <p:xfrm>
          <a:off x="1437723" y="1701146"/>
          <a:ext cx="6268554" cy="615854"/>
        </p:xfrm>
        <a:graphic>
          <a:graphicData uri="http://schemas.openxmlformats.org/presentationml/2006/ole">
            <mc:AlternateContent xmlns:mc="http://schemas.openxmlformats.org/markup-compatibility/2006">
              <mc:Choice xmlns:v="urn:schemas-microsoft-com:vml" Requires="v">
                <p:oleObj name="Equation" r:id="rId2" imgW="8546760" imgH="838080" progId="Equation.DSMT4">
                  <p:embed/>
                </p:oleObj>
              </mc:Choice>
              <mc:Fallback>
                <p:oleObj name="Equation" r:id="rId2" imgW="8546760" imgH="838080" progId="Equation.DSMT4">
                  <p:embed/>
                  <p:pic>
                    <p:nvPicPr>
                      <p:cNvPr id="4" name="Object 3" descr="Government purchases multiplier equals delta Y over delta G equals 1 over 1 minus [M P C (1 minus t) minus M P I].">
                        <a:extLst>
                          <a:ext uri="{FF2B5EF4-FFF2-40B4-BE49-F238E27FC236}">
                            <a16:creationId xmlns:a16="http://schemas.microsoft.com/office/drawing/2014/main" id="{D70F90D4-B4D7-486A-9E93-7D55BAB5AF99}"/>
                          </a:ext>
                        </a:extLst>
                      </p:cNvPr>
                      <p:cNvPicPr/>
                      <p:nvPr/>
                    </p:nvPicPr>
                    <p:blipFill>
                      <a:blip r:embed="rId3"/>
                      <a:stretch>
                        <a:fillRect/>
                      </a:stretch>
                    </p:blipFill>
                    <p:spPr>
                      <a:xfrm>
                        <a:off x="1437723" y="1701146"/>
                        <a:ext cx="6268554" cy="615854"/>
                      </a:xfrm>
                      <a:prstGeom prst="rect">
                        <a:avLst/>
                      </a:prstGeom>
                    </p:spPr>
                  </p:pic>
                </p:oleObj>
              </mc:Fallback>
            </mc:AlternateContent>
          </a:graphicData>
        </a:graphic>
      </p:graphicFrame>
      <p:sp>
        <p:nvSpPr>
          <p:cNvPr id="5" name="Content Placeholder 4"/>
          <p:cNvSpPr>
            <a:spLocks noGrp="1"/>
          </p:cNvSpPr>
          <p:nvPr>
            <p:ph sz="quarter" idx="13"/>
          </p:nvPr>
        </p:nvSpPr>
        <p:spPr>
          <a:xfrm>
            <a:off x="457200" y="2480445"/>
            <a:ext cx="4874821" cy="356885"/>
          </a:xfrm>
        </p:spPr>
        <p:txBody>
          <a:bodyPr tIns="0"/>
          <a:lstStyle/>
          <a:p>
            <a:pPr marL="432" indent="0">
              <a:buNone/>
            </a:pPr>
            <a:r>
              <a:rPr lang="en-US" sz="2000" dirty="0"/>
              <a:t>Let </a:t>
            </a:r>
            <a:r>
              <a:rPr lang="en-US" sz="2000" i="1" dirty="0"/>
              <a:t>M</a:t>
            </a:r>
            <a:r>
              <a:rPr lang="en-US" sz="100" i="1" dirty="0"/>
              <a:t> </a:t>
            </a:r>
            <a:r>
              <a:rPr lang="en-US" sz="2000" i="1" dirty="0"/>
              <a:t>P</a:t>
            </a:r>
            <a:r>
              <a:rPr lang="en-US" sz="100" i="1" dirty="0"/>
              <a:t> </a:t>
            </a:r>
            <a:r>
              <a:rPr lang="en-US" sz="2000" i="1" dirty="0"/>
              <a:t>C</a:t>
            </a:r>
            <a:r>
              <a:rPr lang="en-US" sz="2000" dirty="0"/>
              <a:t> = 0.75, </a:t>
            </a:r>
            <a:r>
              <a:rPr lang="en-US" sz="2000" i="1" dirty="0"/>
              <a:t>t</a:t>
            </a:r>
            <a:r>
              <a:rPr lang="en-US" sz="2000" dirty="0"/>
              <a:t> = 0.2, </a:t>
            </a:r>
            <a:r>
              <a:rPr lang="en-US" sz="2000" i="1" dirty="0"/>
              <a:t>M</a:t>
            </a:r>
            <a:r>
              <a:rPr lang="en-US" sz="100" i="1" dirty="0"/>
              <a:t> </a:t>
            </a:r>
            <a:r>
              <a:rPr lang="en-US" sz="2000" i="1" dirty="0"/>
              <a:t>P</a:t>
            </a:r>
            <a:r>
              <a:rPr lang="en-US" sz="100" i="1" dirty="0"/>
              <a:t> </a:t>
            </a:r>
            <a:r>
              <a:rPr lang="en-US" sz="2000" i="1" dirty="0"/>
              <a:t>I</a:t>
            </a:r>
            <a:r>
              <a:rPr lang="en-US" sz="2000" dirty="0"/>
              <a:t> = 0.1; then</a:t>
            </a:r>
          </a:p>
        </p:txBody>
      </p:sp>
      <p:graphicFrame>
        <p:nvGraphicFramePr>
          <p:cNvPr id="9" name="Object 8" descr="Government purchases multiplier equals delta Y over delta G equals 1 over 1 minus [0.75 (1 minus 0.2) minus 0.1] equals 2.">
            <a:extLst>
              <a:ext uri="{FF2B5EF4-FFF2-40B4-BE49-F238E27FC236}">
                <a16:creationId xmlns:a16="http://schemas.microsoft.com/office/drawing/2014/main" id="{9708506F-558D-4000-B9EA-168393EDDE1D}"/>
              </a:ext>
            </a:extLst>
          </p:cNvPr>
          <p:cNvGraphicFramePr>
            <a:graphicFrameLocks noChangeAspect="1"/>
          </p:cNvGraphicFramePr>
          <p:nvPr>
            <p:extLst>
              <p:ext uri="{D42A27DB-BD31-4B8C-83A1-F6EECF244321}">
                <p14:modId xmlns:p14="http://schemas.microsoft.com/office/powerpoint/2010/main" val="1090697251"/>
              </p:ext>
            </p:extLst>
          </p:nvPr>
        </p:nvGraphicFramePr>
        <p:xfrm>
          <a:off x="1184853" y="2939318"/>
          <a:ext cx="6774295" cy="620568"/>
        </p:xfrm>
        <a:graphic>
          <a:graphicData uri="http://schemas.openxmlformats.org/presentationml/2006/ole">
            <mc:AlternateContent xmlns:mc="http://schemas.openxmlformats.org/markup-compatibility/2006">
              <mc:Choice xmlns:v="urn:schemas-microsoft-com:vml" Requires="v">
                <p:oleObj name="Equation" r:id="rId4" imgW="9144000" imgH="838080" progId="Equation.DSMT4">
                  <p:embed/>
                </p:oleObj>
              </mc:Choice>
              <mc:Fallback>
                <p:oleObj name="Equation" r:id="rId4" imgW="9144000" imgH="838080" progId="Equation.DSMT4">
                  <p:embed/>
                  <p:pic>
                    <p:nvPicPr>
                      <p:cNvPr id="9" name="Object 8" descr="Government purchases multiplier equals delta Y over delta G equals 1 over 1 minus [0.75 (1 minus 0.2) minus 0.1] equals 2.">
                        <a:extLst>
                          <a:ext uri="{FF2B5EF4-FFF2-40B4-BE49-F238E27FC236}">
                            <a16:creationId xmlns:a16="http://schemas.microsoft.com/office/drawing/2014/main" id="{9708506F-558D-4000-B9EA-168393EDDE1D}"/>
                          </a:ext>
                        </a:extLst>
                      </p:cNvPr>
                      <p:cNvPicPr/>
                      <p:nvPr/>
                    </p:nvPicPr>
                    <p:blipFill>
                      <a:blip r:embed="rId5"/>
                      <a:stretch>
                        <a:fillRect/>
                      </a:stretch>
                    </p:blipFill>
                    <p:spPr>
                      <a:xfrm>
                        <a:off x="1184853" y="2939318"/>
                        <a:ext cx="6774295" cy="620568"/>
                      </a:xfrm>
                      <a:prstGeom prst="rect">
                        <a:avLst/>
                      </a:prstGeom>
                    </p:spPr>
                  </p:pic>
                </p:oleObj>
              </mc:Fallback>
            </mc:AlternateContent>
          </a:graphicData>
        </a:graphic>
      </p:graphicFrame>
      <p:sp>
        <p:nvSpPr>
          <p:cNvPr id="6" name="Content Placeholder 5"/>
          <p:cNvSpPr>
            <a:spLocks noGrp="1"/>
          </p:cNvSpPr>
          <p:nvPr>
            <p:ph sz="quarter" idx="14"/>
          </p:nvPr>
        </p:nvSpPr>
        <p:spPr>
          <a:xfrm>
            <a:off x="457200" y="3688650"/>
            <a:ext cx="7429500" cy="1052735"/>
          </a:xfrm>
        </p:spPr>
        <p:txBody>
          <a:bodyPr tIns="0"/>
          <a:lstStyle/>
          <a:p>
            <a:pPr marL="432" indent="0">
              <a:spcBef>
                <a:spcPts val="600"/>
              </a:spcBef>
              <a:buNone/>
            </a:pPr>
            <a:r>
              <a:rPr lang="en-US" sz="2000" dirty="0"/>
              <a:t>This is smaller than before; a portion of spending goes on imports, which do not </a:t>
            </a:r>
            <a:r>
              <a:rPr lang="en-US" sz="2000" b="1" dirty="0"/>
              <a:t>feed back into</a:t>
            </a:r>
            <a:r>
              <a:rPr lang="en-US" sz="2000" dirty="0"/>
              <a:t> higher domestic income.</a:t>
            </a:r>
          </a:p>
          <a:p>
            <a:pPr marL="432" indent="0">
              <a:spcBef>
                <a:spcPts val="600"/>
              </a:spcBef>
              <a:buNone/>
            </a:pPr>
            <a:r>
              <a:rPr lang="en-US" sz="2000" dirty="0"/>
              <a:t>If </a:t>
            </a:r>
            <a:r>
              <a:rPr lang="en-US" sz="2000" i="1" dirty="0"/>
              <a:t>M</a:t>
            </a:r>
            <a:r>
              <a:rPr lang="en-US" sz="100" i="1" dirty="0"/>
              <a:t> </a:t>
            </a:r>
            <a:r>
              <a:rPr lang="en-US" sz="2000" i="1" dirty="0"/>
              <a:t>P</a:t>
            </a:r>
            <a:r>
              <a:rPr lang="en-US" sz="100" i="1" dirty="0"/>
              <a:t> </a:t>
            </a:r>
            <a:r>
              <a:rPr lang="en-US" sz="2000" i="1" dirty="0"/>
              <a:t>I</a:t>
            </a:r>
            <a:r>
              <a:rPr lang="en-US" sz="2000" dirty="0"/>
              <a:t> increases to 0.2, we have</a:t>
            </a:r>
          </a:p>
        </p:txBody>
      </p:sp>
      <p:graphicFrame>
        <p:nvGraphicFramePr>
          <p:cNvPr id="10" name="Object 9" descr="Government purchases multiplier equals delta Y over delta G equals 1 over 1 minus [0.75 (1 minus 0.2) minus 0.2] equals 1.7.">
            <a:extLst>
              <a:ext uri="{FF2B5EF4-FFF2-40B4-BE49-F238E27FC236}">
                <a16:creationId xmlns:a16="http://schemas.microsoft.com/office/drawing/2014/main" id="{92153316-35D2-4EEA-8685-2475A064EBB5}"/>
              </a:ext>
            </a:extLst>
          </p:cNvPr>
          <p:cNvGraphicFramePr>
            <a:graphicFrameLocks noChangeAspect="1"/>
          </p:cNvGraphicFramePr>
          <p:nvPr>
            <p:extLst>
              <p:ext uri="{D42A27DB-BD31-4B8C-83A1-F6EECF244321}">
                <p14:modId xmlns:p14="http://schemas.microsoft.com/office/powerpoint/2010/main" val="3833414069"/>
              </p:ext>
            </p:extLst>
          </p:nvPr>
        </p:nvGraphicFramePr>
        <p:xfrm>
          <a:off x="1182688" y="4840338"/>
          <a:ext cx="6778625" cy="609023"/>
        </p:xfrm>
        <a:graphic>
          <a:graphicData uri="http://schemas.openxmlformats.org/presentationml/2006/ole">
            <mc:AlternateContent xmlns:mc="http://schemas.openxmlformats.org/markup-compatibility/2006">
              <mc:Choice xmlns:v="urn:schemas-microsoft-com:vml" Requires="v">
                <p:oleObj name="Equation" r:id="rId6" imgW="9334440" imgH="838080" progId="Equation.DSMT4">
                  <p:embed/>
                </p:oleObj>
              </mc:Choice>
              <mc:Fallback>
                <p:oleObj name="Equation" r:id="rId6" imgW="9334440" imgH="838080" progId="Equation.DSMT4">
                  <p:embed/>
                  <p:pic>
                    <p:nvPicPr>
                      <p:cNvPr id="10" name="Object 9" descr="Government purchases multiplier equals delta Y over delta G equals 1 over 1 minus [0.75 (1 minus 0.2) minus 0.2] equals 1.7.">
                        <a:extLst>
                          <a:ext uri="{FF2B5EF4-FFF2-40B4-BE49-F238E27FC236}">
                            <a16:creationId xmlns:a16="http://schemas.microsoft.com/office/drawing/2014/main" id="{92153316-35D2-4EEA-8685-2475A064EBB5}"/>
                          </a:ext>
                        </a:extLst>
                      </p:cNvPr>
                      <p:cNvPicPr/>
                      <p:nvPr/>
                    </p:nvPicPr>
                    <p:blipFill>
                      <a:blip r:embed="rId7"/>
                      <a:stretch>
                        <a:fillRect/>
                      </a:stretch>
                    </p:blipFill>
                    <p:spPr>
                      <a:xfrm>
                        <a:off x="1182688" y="4840338"/>
                        <a:ext cx="6778625" cy="609023"/>
                      </a:xfrm>
                      <a:prstGeom prst="rect">
                        <a:avLst/>
                      </a:prstGeom>
                    </p:spPr>
                  </p:pic>
                </p:oleObj>
              </mc:Fallback>
            </mc:AlternateContent>
          </a:graphicData>
        </a:graphic>
      </p:graphicFrame>
      <p:sp>
        <p:nvSpPr>
          <p:cNvPr id="7" name="Content Placeholder 6"/>
          <p:cNvSpPr>
            <a:spLocks noGrp="1"/>
          </p:cNvSpPr>
          <p:nvPr>
            <p:ph sz="quarter" idx="15"/>
          </p:nvPr>
        </p:nvSpPr>
        <p:spPr>
          <a:xfrm>
            <a:off x="457200" y="5580457"/>
            <a:ext cx="8232128" cy="693589"/>
          </a:xfrm>
        </p:spPr>
        <p:txBody>
          <a:bodyPr tIns="0"/>
          <a:lstStyle/>
          <a:p>
            <a:pPr marL="432" indent="0">
              <a:spcBef>
                <a:spcPts val="600"/>
              </a:spcBef>
              <a:buNone/>
            </a:pPr>
            <a:r>
              <a:rPr lang="en-US" sz="2000" dirty="0"/>
              <a:t>So, a greater propensity to spend on imports results in a smaller government purchases multiplier.</a:t>
            </a:r>
          </a:p>
        </p:txBody>
      </p:sp>
    </p:spTree>
    <p:extLst>
      <p:ext uri="{BB962C8B-B14F-4D97-AF65-F5344CB8AC3E}">
        <p14:creationId xmlns:p14="http://schemas.microsoft.com/office/powerpoint/2010/main" val="1337488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animEffect transition="in" filter="fade">
                                      <p:cBhvr>
                                        <p:cTn id="23" dur="500"/>
                                        <p:tgtEl>
                                          <p:spTgt spid="6">
                                            <p:txEl>
                                              <p:pRg st="1" end="1"/>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Effect transition="in" filter="fade">
                                      <p:cBhvr>
                                        <p:cTn id="3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7"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18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Figure 16.3 Federal Government Expenditures, 2022</a:t>
            </a:r>
            <a:endParaRPr lang="en-IN" sz="3200" dirty="0"/>
          </a:p>
        </p:txBody>
      </p:sp>
      <p:sp>
        <p:nvSpPr>
          <p:cNvPr id="6" name="Content Placeholder 5"/>
          <p:cNvSpPr>
            <a:spLocks noGrp="1"/>
          </p:cNvSpPr>
          <p:nvPr>
            <p:ph sz="quarter" idx="15"/>
          </p:nvPr>
        </p:nvSpPr>
        <p:spPr>
          <a:xfrm>
            <a:off x="457200" y="1558413"/>
            <a:ext cx="3352800" cy="4613788"/>
          </a:xfrm>
        </p:spPr>
        <p:txBody>
          <a:bodyPr/>
          <a:lstStyle/>
          <a:p>
            <a:pPr marL="432" indent="0">
              <a:spcBef>
                <a:spcPts val="600"/>
              </a:spcBef>
              <a:buNone/>
            </a:pPr>
            <a:r>
              <a:rPr lang="en-US" sz="1600" dirty="0"/>
              <a:t>Federal government </a:t>
            </a:r>
            <a:r>
              <a:rPr lang="en-US" sz="1600" b="1" dirty="0"/>
              <a:t>purchases</a:t>
            </a:r>
            <a:r>
              <a:rPr lang="en-US" sz="1600" dirty="0"/>
              <a:t> consist of defense spending and “everything else,” like salaries of </a:t>
            </a:r>
            <a:br>
              <a:rPr lang="en-US" sz="1600" dirty="0"/>
            </a:br>
            <a:r>
              <a:rPr lang="en-US" sz="1600" dirty="0"/>
              <a:t>F</a:t>
            </a:r>
            <a:r>
              <a:rPr lang="en-US" sz="100" dirty="0"/>
              <a:t> </a:t>
            </a:r>
            <a:r>
              <a:rPr lang="en-US" sz="1600" dirty="0"/>
              <a:t>B</a:t>
            </a:r>
            <a:r>
              <a:rPr lang="en-US" sz="100" dirty="0"/>
              <a:t> </a:t>
            </a:r>
            <a:r>
              <a:rPr lang="en-US" sz="1600" dirty="0"/>
              <a:t>I agents, operating national parks, and funding scientific research.</a:t>
            </a:r>
          </a:p>
          <a:p>
            <a:pPr marL="432" indent="0">
              <a:spcBef>
                <a:spcPts val="600"/>
              </a:spcBef>
              <a:buNone/>
            </a:pPr>
            <a:r>
              <a:rPr lang="en-US" sz="1600" dirty="0"/>
              <a:t>Around half of federal </a:t>
            </a:r>
            <a:r>
              <a:rPr lang="en-US" sz="1600" b="1" dirty="0"/>
              <a:t>expenditures</a:t>
            </a:r>
            <a:r>
              <a:rPr lang="en-US" sz="1600" dirty="0"/>
              <a:t> are spent on transfer payments, like Social Security, Medicare, and unemployment insurance.</a:t>
            </a:r>
          </a:p>
          <a:p>
            <a:pPr marL="432" indent="0">
              <a:spcBef>
                <a:spcPts val="600"/>
              </a:spcBef>
              <a:buNone/>
            </a:pPr>
            <a:r>
              <a:rPr lang="en-US" sz="1600" dirty="0"/>
              <a:t>The rest is spent on grants to state and local governments to support their activities, like crime prevention and education, and on paying interest on the federal debt.</a:t>
            </a:r>
          </a:p>
        </p:txBody>
      </p:sp>
      <p:pic>
        <p:nvPicPr>
          <p:cNvPr id="7" name="Picture 6" descr="A pie chart depicts percentages of federal government expenditures in 2022. Transfer payments, 47.9, grants to state and local governments, 15.8, defense spending, 15.3, interest payments, 11.8, other expenditures, 7.2, and subsidies to businesses, 2.0.">
            <a:extLst>
              <a:ext uri="{FF2B5EF4-FFF2-40B4-BE49-F238E27FC236}">
                <a16:creationId xmlns:a16="http://schemas.microsoft.com/office/drawing/2014/main" id="{23A2F1A9-617C-4C6A-2996-F7572B72A200}"/>
              </a:ext>
            </a:extLst>
          </p:cNvPr>
          <p:cNvPicPr>
            <a:picLocks noChangeAspect="1"/>
          </p:cNvPicPr>
          <p:nvPr/>
        </p:nvPicPr>
        <p:blipFill>
          <a:blip r:embed="rId3"/>
          <a:stretch>
            <a:fillRect/>
          </a:stretch>
        </p:blipFill>
        <p:spPr>
          <a:xfrm>
            <a:off x="3923012" y="1774853"/>
            <a:ext cx="4763788" cy="2797147"/>
          </a:xfrm>
          <a:prstGeom prst="rect">
            <a:avLst/>
          </a:prstGeom>
        </p:spPr>
      </p:pic>
    </p:spTree>
    <p:extLst>
      <p:ext uri="{BB962C8B-B14F-4D97-AF65-F5344CB8AC3E}">
        <p14:creationId xmlns:p14="http://schemas.microsoft.com/office/powerpoint/2010/main" val="90716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sz="3200" dirty="0"/>
              <a:t>Figure 16.4 Federal Government Revenue, 2022</a:t>
            </a:r>
            <a:endParaRPr lang="en-IN" sz="3200" dirty="0"/>
          </a:p>
        </p:txBody>
      </p:sp>
      <p:pic>
        <p:nvPicPr>
          <p:cNvPr id="7" name="Picture 6" descr="A pie chart depicts percentages of federal government revenue in 2022. Individual income taxes, 52.0, social insurance taxes, 32.8, other taxes and other sources of revenue, 8.5, and corporate income taxes, 6.7.">
            <a:extLst>
              <a:ext uri="{FF2B5EF4-FFF2-40B4-BE49-F238E27FC236}">
                <a16:creationId xmlns:a16="http://schemas.microsoft.com/office/drawing/2014/main" id="{3E0E61EA-517A-6836-FCDC-8C3B5460F6AF}"/>
              </a:ext>
            </a:extLst>
          </p:cNvPr>
          <p:cNvPicPr>
            <a:picLocks noChangeAspect="1"/>
          </p:cNvPicPr>
          <p:nvPr/>
        </p:nvPicPr>
        <p:blipFill>
          <a:blip r:embed="rId3"/>
          <a:stretch>
            <a:fillRect/>
          </a:stretch>
        </p:blipFill>
        <p:spPr>
          <a:xfrm>
            <a:off x="1919533" y="1537950"/>
            <a:ext cx="5304933" cy="3054478"/>
          </a:xfrm>
          <a:prstGeom prst="rect">
            <a:avLst/>
          </a:prstGeom>
        </p:spPr>
      </p:pic>
      <p:sp>
        <p:nvSpPr>
          <p:cNvPr id="6" name="Content Placeholder 5"/>
          <p:cNvSpPr>
            <a:spLocks noGrp="1"/>
          </p:cNvSpPr>
          <p:nvPr>
            <p:ph sz="quarter" idx="15"/>
          </p:nvPr>
        </p:nvSpPr>
        <p:spPr>
          <a:xfrm>
            <a:off x="468313" y="4817728"/>
            <a:ext cx="8218487" cy="1443372"/>
          </a:xfrm>
        </p:spPr>
        <p:txBody>
          <a:bodyPr tIns="0" bIns="0"/>
          <a:lstStyle/>
          <a:p>
            <a:pPr marL="432" indent="0">
              <a:spcBef>
                <a:spcPts val="600"/>
              </a:spcBef>
              <a:buNone/>
            </a:pPr>
            <a:r>
              <a:rPr lang="en-US" sz="1600" dirty="0">
                <a:solidFill>
                  <a:schemeClr val="tx1"/>
                </a:solidFill>
              </a:rPr>
              <a:t>Most federal revenues come from taxes on individual employment: individual income taxes and payroll taxes earmarked to fund Social Security and Medicare.</a:t>
            </a:r>
          </a:p>
          <a:p>
            <a:pPr marL="432" indent="0">
              <a:spcBef>
                <a:spcPts val="600"/>
              </a:spcBef>
              <a:buNone/>
            </a:pPr>
            <a:r>
              <a:rPr lang="en-US" sz="1600" dirty="0">
                <a:solidFill>
                  <a:schemeClr val="tx1"/>
                </a:solidFill>
              </a:rPr>
              <a:t>Taxes on firm profits constitute about 6.7 percent of federal receipts.</a:t>
            </a:r>
          </a:p>
          <a:p>
            <a:pPr marL="432" indent="0">
              <a:spcBef>
                <a:spcPts val="600"/>
              </a:spcBef>
              <a:buNone/>
            </a:pPr>
            <a:r>
              <a:rPr lang="en-US" sz="1600" dirty="0">
                <a:solidFill>
                  <a:schemeClr val="tx1"/>
                </a:solidFill>
              </a:rPr>
              <a:t>The remainder of federal revenue comes from excise taxes, tariffs on imports, and other fees from firms and individuals.</a:t>
            </a:r>
          </a:p>
        </p:txBody>
      </p:sp>
    </p:spTree>
    <p:extLst>
      <p:ext uri="{BB962C8B-B14F-4D97-AF65-F5344CB8AC3E}">
        <p14:creationId xmlns:p14="http://schemas.microsoft.com/office/powerpoint/2010/main" val="1838232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Apply the Concept: Social Security and Medicare: Fiscal Time Bombs? </a:t>
            </a:r>
            <a:r>
              <a:rPr lang="en-US" sz="2000" b="0" dirty="0"/>
              <a:t>(1 of 2)</a:t>
            </a:r>
            <a:endParaRPr lang="en-IN" sz="2000" dirty="0"/>
          </a:p>
        </p:txBody>
      </p:sp>
      <p:pic>
        <p:nvPicPr>
          <p:cNvPr id="8" name="Picture 7" descr="A graph projects long term spending of Social Security and Medicare and Medicaid between 1962 and 2052. For long description in Notes pane, press F6.">
            <a:extLst>
              <a:ext uri="{FF2B5EF4-FFF2-40B4-BE49-F238E27FC236}">
                <a16:creationId xmlns:a16="http://schemas.microsoft.com/office/drawing/2014/main" id="{771F79FC-8C41-92D0-6AAE-5DF17A51D410}"/>
              </a:ext>
            </a:extLst>
          </p:cNvPr>
          <p:cNvPicPr>
            <a:picLocks noChangeAspect="1"/>
          </p:cNvPicPr>
          <p:nvPr/>
        </p:nvPicPr>
        <p:blipFill>
          <a:blip r:embed="rId3"/>
          <a:stretch>
            <a:fillRect/>
          </a:stretch>
        </p:blipFill>
        <p:spPr>
          <a:xfrm>
            <a:off x="1146218" y="1580292"/>
            <a:ext cx="6851564" cy="2720935"/>
          </a:xfrm>
          <a:prstGeom prst="rect">
            <a:avLst/>
          </a:prstGeom>
        </p:spPr>
      </p:pic>
      <p:sp>
        <p:nvSpPr>
          <p:cNvPr id="6" name="Content Placeholder 5"/>
          <p:cNvSpPr>
            <a:spLocks noGrp="1"/>
          </p:cNvSpPr>
          <p:nvPr>
            <p:ph sz="quarter" idx="15"/>
          </p:nvPr>
        </p:nvSpPr>
        <p:spPr>
          <a:xfrm>
            <a:off x="468313" y="4452605"/>
            <a:ext cx="8218487" cy="1770395"/>
          </a:xfrm>
        </p:spPr>
        <p:txBody>
          <a:bodyPr/>
          <a:lstStyle/>
          <a:p>
            <a:pPr marL="432" indent="0">
              <a:spcBef>
                <a:spcPts val="600"/>
              </a:spcBef>
              <a:buNone/>
            </a:pPr>
            <a:r>
              <a:rPr lang="en-US" sz="1600" dirty="0"/>
              <a:t>Social Security and Medicare have helped to reduce poverty among the elderly, while Medicaid helps improve the health of poor people.</a:t>
            </a:r>
          </a:p>
          <a:p>
            <a:pPr>
              <a:spcBef>
                <a:spcPts val="600"/>
              </a:spcBef>
            </a:pPr>
            <a:r>
              <a:rPr lang="en-US" sz="1600" dirty="0"/>
              <a:t>But the aging population and rising health care costs are combining to put those programs in jeopardy.</a:t>
            </a:r>
          </a:p>
          <a:p>
            <a:pPr>
              <a:spcBef>
                <a:spcPts val="600"/>
              </a:spcBef>
            </a:pPr>
            <a:r>
              <a:rPr lang="en-US" sz="1600" dirty="0"/>
              <a:t>Through 2092, the budget shortfall for these programs is estimated to be enormous: almost $16.8 </a:t>
            </a:r>
            <a:r>
              <a:rPr lang="en-US" sz="1600" b="1" dirty="0"/>
              <a:t>trillion</a:t>
            </a:r>
            <a:r>
              <a:rPr lang="en-US" sz="1600" dirty="0"/>
              <a:t> (in present value terms).</a:t>
            </a:r>
          </a:p>
        </p:txBody>
      </p:sp>
    </p:spTree>
    <p:extLst>
      <p:ext uri="{BB962C8B-B14F-4D97-AF65-F5344CB8AC3E}">
        <p14:creationId xmlns:p14="http://schemas.microsoft.com/office/powerpoint/2010/main" val="196294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6D90B95B22DD945BDFF45EB84A5E21C" ma:contentTypeVersion="11" ma:contentTypeDescription="Create a new document." ma:contentTypeScope="" ma:versionID="d64c759ff087fb2f361248d72b503ae0">
  <xsd:schema xmlns:xsd="http://www.w3.org/2001/XMLSchema" xmlns:xs="http://www.w3.org/2001/XMLSchema" xmlns:p="http://schemas.microsoft.com/office/2006/metadata/properties" xmlns:ns2="7c1bd8dc-4e40-424f-a15f-9ffcd522197f" xmlns:ns3="6125ffc9-2c56-435e-8267-1393444907b2" targetNamespace="http://schemas.microsoft.com/office/2006/metadata/properties" ma:root="true" ma:fieldsID="7322cfddf5e3a731f65b591fdc9947f5" ns2:_="" ns3:_="">
    <xsd:import namespace="7c1bd8dc-4e40-424f-a15f-9ffcd522197f"/>
    <xsd:import namespace="6125ffc9-2c56-435e-8267-1393444907b2"/>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1bd8dc-4e40-424f-a15f-9ffcd522197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125ffc9-2c56-435e-8267-1393444907b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3C848D3-46BF-4B1B-938D-B75844E6B8A1}">
  <ds:schemaRefs>
    <ds:schemaRef ds:uri="http://schemas.microsoft.com/sharepoint/v3/contenttype/forms"/>
  </ds:schemaRefs>
</ds:datastoreItem>
</file>

<file path=customXml/itemProps2.xml><?xml version="1.0" encoding="utf-8"?>
<ds:datastoreItem xmlns:ds="http://schemas.openxmlformats.org/officeDocument/2006/customXml" ds:itemID="{C814900E-7AB1-464F-A153-0EA7ACE8442A}">
  <ds:schemaRefs>
    <ds:schemaRef ds:uri="6125ffc9-2c56-435e-8267-1393444907b2"/>
    <ds:schemaRef ds:uri="http://purl.org/dc/terms/"/>
    <ds:schemaRef ds:uri="http://purl.org/dc/dcmitype/"/>
    <ds:schemaRef ds:uri="http://schemas.microsoft.com/office/2006/documentManagement/types"/>
    <ds:schemaRef ds:uri="http://schemas.microsoft.com/office/2006/metadata/properties"/>
    <ds:schemaRef ds:uri="http://purl.org/dc/elements/1.1/"/>
    <ds:schemaRef ds:uri="7c1bd8dc-4e40-424f-a15f-9ffcd522197f"/>
    <ds:schemaRef ds:uri="http://schemas.openxmlformats.org/package/2006/metadata/core-properti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483D4235-D8EA-4CF9-BEA8-F71900FF1D9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c1bd8dc-4e40-424f-a15f-9ffcd522197f"/>
    <ds:schemaRef ds:uri="6125ffc9-2c56-435e-8267-1393444907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1956</TotalTime>
  <Words>8878</Words>
  <Application>Microsoft Office PowerPoint</Application>
  <PresentationFormat>On-screen Show (4:3)</PresentationFormat>
  <Paragraphs>514</Paragraphs>
  <Slides>69</Slides>
  <Notes>29</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69</vt:i4>
      </vt:variant>
    </vt:vector>
  </HeadingPairs>
  <TitlesOfParts>
    <vt:vector size="78" baseType="lpstr">
      <vt:lpstr>Verdana</vt:lpstr>
      <vt:lpstr>Arial-BoldMT</vt:lpstr>
      <vt:lpstr>Times New Roman</vt:lpstr>
      <vt:lpstr>Noto Sans Symbols</vt:lpstr>
      <vt:lpstr>Arial</vt:lpstr>
      <vt:lpstr>Calibri</vt:lpstr>
      <vt:lpstr>USHE</vt:lpstr>
      <vt:lpstr>USHE_slide options</vt:lpstr>
      <vt:lpstr>Equation</vt:lpstr>
      <vt:lpstr>Macroeconomics</vt:lpstr>
      <vt:lpstr>Chapter Outline</vt:lpstr>
      <vt:lpstr>Can Fiscal Policy Increase Economic Growth?</vt:lpstr>
      <vt:lpstr>16.1 What Is Fiscal Policy?</vt:lpstr>
      <vt:lpstr>Figure 16.1 The Federal Government’s Share of Total Government Expenditures, 1929–2022</vt:lpstr>
      <vt:lpstr>Figure 16.2 Federal Purchases and Federal Expenditures as a Percentage of G D P, 1950–2022</vt:lpstr>
      <vt:lpstr>Figure 16.3 Federal Government Expenditures, 2022</vt:lpstr>
      <vt:lpstr>Figure 16.4 Federal Government Revenue, 2022</vt:lpstr>
      <vt:lpstr>Apply the Concept: Social Security and Medicare: Fiscal Time Bombs? (1 of 2)</vt:lpstr>
      <vt:lpstr>Apply the Concept: Social Security and Medicare: Fiscal Time Bombs? (2 of 2)</vt:lpstr>
      <vt:lpstr>16.2 The Effects of Fiscal Policy on Real G D P and the Price Level</vt:lpstr>
      <vt:lpstr>Figure 16.5 Fiscal Policy (1 of 2)</vt:lpstr>
      <vt:lpstr>Figure 16.5 Fiscal Policy (2 of 2)</vt:lpstr>
      <vt:lpstr>Figure 16.6 The Covid-19 Pandemic: Aggregate Supply Shock and Aggregate Demand Shock</vt:lpstr>
      <vt:lpstr>Table 16.1 Countercyclical Fiscal Policy</vt:lpstr>
      <vt:lpstr>16.3 Fiscal Policy in the Dynamic Aggregate Demand and Aggregate Supply Model</vt:lpstr>
      <vt:lpstr>Figure 16.7 An Expansionary Fiscal Policy in the Dynamic Model</vt:lpstr>
      <vt:lpstr>Figure 16.8 A Contractionary Fiscal Policy in the Dynamic Model</vt:lpstr>
      <vt:lpstr>16.4 The Government Purchases, Tax, and Transfer Payments Multipliers</vt:lpstr>
      <vt:lpstr>Figure 16.9 The Multiplier Effect and Aggregate Demand</vt:lpstr>
      <vt:lpstr>Figure 16.10 The Multiplier Effect of an Increase in Government Purchases</vt:lpstr>
      <vt:lpstr>Multipliers for Government Purchases and Taxes</vt:lpstr>
      <vt:lpstr>The Transfer Payments Multiplier</vt:lpstr>
      <vt:lpstr>The Effect of Changes in the Tax Rate</vt:lpstr>
      <vt:lpstr>Figure 16.11 The Multiplier Effect and Aggregate Supply</vt:lpstr>
      <vt:lpstr>The Multipliers Work in Both Directions</vt:lpstr>
      <vt:lpstr>16.5 The Limits to Using Fiscal Policy to Stabilize the Economy</vt:lpstr>
      <vt:lpstr>Apply the Concept: Why Was the Recession of 2007–2009 So Severe? (1 of 2)</vt:lpstr>
      <vt:lpstr>Apply the Concept: Why Was the Recession of 2007–2009 So Severe? (2 of 2)</vt:lpstr>
      <vt:lpstr>Figure 16.12 The Effect of Crowding Out in the Short Run</vt:lpstr>
      <vt:lpstr>Crowding Out in the Long Run</vt:lpstr>
      <vt:lpstr>Fiscal Policy in Action: Did the Stimulus Package of 2009 Succeed?</vt:lpstr>
      <vt:lpstr>American Recovery and Reinvestment Act of 2009</vt:lpstr>
      <vt:lpstr>How Effective Was the Stimulus Package?</vt:lpstr>
      <vt:lpstr>Table 16.2 C B O Estimates of the Effects of the Stimulus Package</vt:lpstr>
      <vt:lpstr>Table 16.3 Estimates of the Sizes of Government Purchases and Tax Multiplier (1 of 3)</vt:lpstr>
      <vt:lpstr>Table 16.3 Estimates of the Sizes of Government Purchases and Tax Multiplier (2 of 3)</vt:lpstr>
      <vt:lpstr>Table 16.3 Estimates of the Sizes of Government Purchases and Tax Multiplier (3 of 3)</vt:lpstr>
      <vt:lpstr>16.6 Deficits, Surpluses, and Federal Government Debt</vt:lpstr>
      <vt:lpstr>Figure 16.13 The Federal Budget Deficit, 1901–2023 (1 of 2)</vt:lpstr>
      <vt:lpstr>Figure 16.13 The Federal Budget Deficit, 1901–2023 (2 of 2)</vt:lpstr>
      <vt:lpstr>How the Federal Budget Can Serve as an Automatic Stabilizer</vt:lpstr>
      <vt:lpstr>Should the Federal Budget Be Balanced?</vt:lpstr>
      <vt:lpstr>Figure 16.14 The Federal Government Debt, 1790–2022, with Projections for Future Years</vt:lpstr>
      <vt:lpstr>Apply the Concept: Who Owns the National Debt? (1 of 2)</vt:lpstr>
      <vt:lpstr>Apply the Concept: Who Owns the National Debt? (2 of 2)</vt:lpstr>
      <vt:lpstr>Is Government Debt a Problem?</vt:lpstr>
      <vt:lpstr>Apply the Concept: Should We Stop Worrying and Love the Debt?</vt:lpstr>
      <vt:lpstr>16.7 Long-Run Fiscal Policy and Economic Growth</vt:lpstr>
      <vt:lpstr>Explaining Long-Run Increases in Real G D P</vt:lpstr>
      <vt:lpstr>Table 16.4 The Basis for the C B O’s Estimate of Real G D P Growth, 2023–2053</vt:lpstr>
      <vt:lpstr>The Long-Run Effects of Tax Policy</vt:lpstr>
      <vt:lpstr>Tax Rates Matter</vt:lpstr>
      <vt:lpstr>Tax Simplification</vt:lpstr>
      <vt:lpstr>Figure 16.15 The Supply-Side Effects of a Tax Change</vt:lpstr>
      <vt:lpstr>Online Appendix: A Closer Look at the Multiplier</vt:lpstr>
      <vt:lpstr>Finding Real Equilibrium G D P (1 of 2)</vt:lpstr>
      <vt:lpstr>Finding Real Equilibrium G D P (2 of 2)</vt:lpstr>
      <vt:lpstr>A More General Approach (1 of 2)</vt:lpstr>
      <vt:lpstr>A More General Approach (2 of 2)</vt:lpstr>
      <vt:lpstr>A Formula for the Government Purchases Multiplier</vt:lpstr>
      <vt:lpstr>A Formula for the Tax Multiplier</vt:lpstr>
      <vt:lpstr>The “Balanced Budget” Multiplier</vt:lpstr>
      <vt:lpstr>Interpreting the Balanced Budget Multiplier</vt:lpstr>
      <vt:lpstr>Incorporating Tax Rates (1 of 2)</vt:lpstr>
      <vt:lpstr>Incorporating Tax Rates (2 of 2)</vt:lpstr>
      <vt:lpstr>The Multiplier in an Open Economy (1 of 2)</vt:lpstr>
      <vt:lpstr>The Multiplier in an Open Economy (2 of 2)</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Macroeconomics, Ninth Edition, Chapter 16, Fiscal Policy</dc:title>
  <dc:subject>Economics</dc:subject>
  <dc:creator>Hubbard/O'Brien</dc:creator>
  <cp:keywords>Macroeconomics</cp:keywords>
  <dc:description>This presentation contains the hyperlinks; Long description alt-text is inserted in the notes pane; Alt text for images/math equations within table cells have been placed behind the object intentionally to provide a better screen reader user experience.</dc:description>
  <cp:lastModifiedBy>Chiranjeevi Kumar</cp:lastModifiedBy>
  <cp:revision>932</cp:revision>
  <dcterms:modified xsi:type="dcterms:W3CDTF">2024-05-03T13:40:57Z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0x01010086D90B95B22DD945BDFF45EB84A5E21C</vt:lpwstr>
  </property>
</Properties>
</file>